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318" r:id="rId3"/>
    <p:sldId id="290" r:id="rId4"/>
    <p:sldId id="269" r:id="rId5"/>
    <p:sldId id="272" r:id="rId6"/>
    <p:sldId id="260" r:id="rId7"/>
    <p:sldId id="274" r:id="rId8"/>
    <p:sldId id="273" r:id="rId9"/>
    <p:sldId id="275" r:id="rId10"/>
    <p:sldId id="276" r:id="rId11"/>
    <p:sldId id="278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5" r:id="rId34"/>
    <p:sldId id="303" r:id="rId35"/>
    <p:sldId id="304" r:id="rId36"/>
    <p:sldId id="307" r:id="rId37"/>
    <p:sldId id="308" r:id="rId38"/>
    <p:sldId id="309" r:id="rId39"/>
    <p:sldId id="313" r:id="rId40"/>
    <p:sldId id="310" r:id="rId41"/>
    <p:sldId id="319" r:id="rId42"/>
    <p:sldId id="317" r:id="rId43"/>
    <p:sldId id="311" r:id="rId44"/>
    <p:sldId id="315" r:id="rId45"/>
    <p:sldId id="314" r:id="rId46"/>
    <p:sldId id="327" r:id="rId47"/>
    <p:sldId id="316" r:id="rId48"/>
    <p:sldId id="320" r:id="rId49"/>
    <p:sldId id="321" r:id="rId50"/>
    <p:sldId id="322" r:id="rId51"/>
    <p:sldId id="323" r:id="rId52"/>
    <p:sldId id="324" r:id="rId53"/>
    <p:sldId id="325" r:id="rId54"/>
    <p:sldId id="328" r:id="rId55"/>
    <p:sldId id="326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</p:sldIdLst>
  <p:sldSz cx="12192000" cy="6858000"/>
  <p:notesSz cx="6858000" cy="9144000"/>
  <p:embeddedFontLst>
    <p:embeddedFont>
      <p:font typeface="공체 Medium" pitchFamily="2" charset="-127"/>
      <p:regular r:id="rId65"/>
    </p:embeddedFont>
    <p:embeddedFont>
      <p:font typeface="맑은 고딕" panose="020B0503020000020004" pitchFamily="34" charset="-127"/>
      <p:regular r:id="rId66"/>
      <p:bold r:id="rId67"/>
    </p:embeddedFont>
    <p:embeddedFont>
      <p:font typeface="맑은 고딕" panose="020B0503020000020004" pitchFamily="34" charset="-127"/>
      <p:regular r:id="rId66"/>
      <p:bold r:id="rId67"/>
    </p:embeddedFont>
    <p:embeddedFont>
      <p:font typeface="Gong Gothic Light" pitchFamily="2" charset="-127"/>
      <p:regular r:id="rId68"/>
    </p:embeddedFont>
    <p:embeddedFont>
      <p:font typeface="Gong Gothic Medium" pitchFamily="2" charset="-127"/>
      <p:regular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B6E"/>
    <a:srgbClr val="FF0000"/>
    <a:srgbClr val="32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5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D9EB8-AF19-468C-A146-B3D53E3A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CD12D8-3D35-4CF7-98AB-1F402F69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EDA76-EBA4-4B54-9B63-A964E63D6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11837-AC59-4379-9C43-B935A543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4E2D8A-B1FF-4233-9811-45B70847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2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DA8AC-BF8F-42DE-A65E-EAD8CD3E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F00FF5-B69C-4C3B-9841-1673610D9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CA70F-AC72-4826-B4F2-2AD44B75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5DBD3-0F29-4A36-B3C0-C4C53ECE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90498-9EA6-424B-BBFD-401C202F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9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D4349-C096-44FC-A9D4-09A8F768E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287279-4B91-44E9-8171-DDD1B26BD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6A035-85C8-435E-A8AC-82A20253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7F26-4140-497E-8549-52B5529B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8B4C8-96B7-434B-99E4-2A30047D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8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AB3C3-880A-4152-A418-3C1C1B3D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DF2F2-AE54-4C1C-A25C-BC21FD87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1A9E3-371E-4117-9890-F573997B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525C9-5B10-4531-90CB-50A94C30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6DB45-DFDA-4DBD-A7C4-0A4EE3B9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98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EF710-6865-4F17-8ED8-C95BCD4B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FA2C8-938C-4408-8E30-36AAA8294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A8858-88E3-4981-B29B-7569CC16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16383-A181-473C-AA20-A28A7A3D2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8A5E6-3F03-4B3D-A475-B6346B94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0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8B2A0-ECEF-4054-B894-17ABF982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17BDE-0DB8-4AE0-8AF1-02553430A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4DC727-F678-4738-ACBB-7E247518C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51976-4E25-405E-9962-D688248D2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D01290-DAB2-4E67-8CFF-989ACFF5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A6CC15-E315-41F8-A378-813E91BE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93B5D-72CF-4034-A60D-0ED1F030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44C4EF-D23B-4069-8245-7346FCDE5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C6F8E1-BAE3-48B3-AD84-40A2193D1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82E39-062E-4F19-A842-8D74808F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77D9CA-3381-4F82-AA87-CEFAB88C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18438C-29D4-43FC-BB49-A27E3273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317517-DC43-4171-9544-3C5AF953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67AEEC-251F-4B28-B8CE-20213915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7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39BF8-419F-42C6-8EDE-BBB87978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1DCAE3-E306-49F1-81A9-57AFEC9B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0289CB-4D7D-48A9-B4D4-703E166C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526BD3-0E90-410F-9EA2-1F70E9C3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8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11BD04-66E3-466C-B84A-799D8179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C253CD-F397-48BE-ADDA-C58843B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C2400-E6B7-4BB8-BD61-90290CC5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1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9FF15-0E68-4985-86FC-38DDB0D0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AADC9-F77E-4076-89BD-CE0285A19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0C2CFD-DC0D-45FC-A6AD-91E83407E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AA647F-DC3B-4862-A7E2-11A24D29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8F03C4-2B74-4F03-BAF2-A69D3FDB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E38E11-E9AD-4BDA-81D1-16B5FD01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4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4592C-F684-4673-9B7A-AD688FF1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B0518C-2B0A-46C8-81FB-FEF9F1B81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8362CF-4D18-46A2-831D-406F56EAC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F1217D-AF3E-45E2-9960-E8C87888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79AB8F-4F8A-4F84-A0B9-62DCF47C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DA2CAA-8543-4EDD-8F2C-0E3EF786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5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1ADDFC-7D29-492A-93A3-64F23A03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FCD4-A06F-4D9C-B117-5691776A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08D5F-A0D5-44B0-A77D-442644BD7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2025. 7. 15.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D2255-5186-403B-81CB-584B07B9B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D4B29-2724-4ECA-AE26-1F9B9A984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9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PR-fImM0G4?start=51&amp;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C0coM6nuQ48?feature=oembed" TargetMode="External"/><Relationship Id="rId1" Type="http://schemas.openxmlformats.org/officeDocument/2006/relationships/video" Target="https://www.youtube.com/embed/0O6TjatBwqU?feature=oembed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uicolor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D9E76-E8EA-4F31-8CCE-54EE49B4D99E}"/>
              </a:ext>
            </a:extLst>
          </p:cNvPr>
          <p:cNvSpPr txBox="1"/>
          <p:nvPr/>
        </p:nvSpPr>
        <p:spPr>
          <a:xfrm>
            <a:off x="1474304" y="1587376"/>
            <a:ext cx="9243391" cy="4015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‘5</a:t>
            </a:r>
            <a:r>
              <a:rPr lang="ko-KR" altLang="en-US" sz="54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시간</a:t>
            </a:r>
            <a:r>
              <a:rPr lang="en-US" altLang="ko-KR" sz="54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’</a:t>
            </a:r>
            <a:r>
              <a:rPr lang="ko-KR" altLang="en-US" sz="54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 안에 끝내는 제이프로를 활용한 노드 코딩</a:t>
            </a:r>
            <a:endParaRPr lang="en-US" altLang="ko-KR" sz="5400" kern="0" dirty="0">
              <a:ln w="9525">
                <a:gradFill flip="none" rotWithShape="1"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0" scaled="1"/>
                  <a:tileRect/>
                </a:gra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-</a:t>
            </a:r>
            <a:r>
              <a:rPr lang="ko-KR" altLang="en-US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en-US" altLang="ko-KR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‘</a:t>
            </a:r>
            <a:r>
              <a:rPr lang="ko-KR" altLang="en-US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비전공자</a:t>
            </a:r>
            <a:r>
              <a:rPr lang="en-US" altLang="ko-KR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’</a:t>
            </a:r>
            <a:r>
              <a:rPr lang="ko-KR" altLang="en-US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도 쉽게 할 수 있는 노드 기반 코딩 </a:t>
            </a:r>
            <a:r>
              <a:rPr lang="en-US" altLang="ko-KR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-</a:t>
            </a:r>
            <a:r>
              <a:rPr lang="ko-KR" altLang="en-US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endParaRPr lang="en-US" altLang="ko-KR" sz="3200" kern="0" dirty="0">
              <a:ln w="9525">
                <a:gradFill flip="none" rotWithShape="1"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0" scaled="1"/>
                  <a:tileRect/>
                </a:gra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br>
              <a:rPr lang="en-US" altLang="ko-KR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en-US" altLang="ko-KR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Enjoy your coding life with AETHER</a:t>
            </a:r>
            <a:endParaRPr lang="ko-KR" altLang="en-US" sz="88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39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07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693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2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디지털 인재양성 종합방안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6E9D2B-E71A-3FBD-EAE0-3177E2A1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670725"/>
            <a:ext cx="5641203" cy="3224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C6762E-5393-8AAF-9E6F-83765AF5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99" y="1670725"/>
            <a:ext cx="5641201" cy="23860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D1AC70C-BBF7-FFE2-B2C7-A65DEEF9390B}"/>
              </a:ext>
            </a:extLst>
          </p:cNvPr>
          <p:cNvSpPr/>
          <p:nvPr/>
        </p:nvSpPr>
        <p:spPr>
          <a:xfrm>
            <a:off x="2514599" y="4130172"/>
            <a:ext cx="1769165" cy="765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05532C-2894-DAE9-328F-976D56957D41}"/>
              </a:ext>
            </a:extLst>
          </p:cNvPr>
          <p:cNvSpPr/>
          <p:nvPr/>
        </p:nvSpPr>
        <p:spPr>
          <a:xfrm>
            <a:off x="6428603" y="1670725"/>
            <a:ext cx="5369697" cy="559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28DDAF-08D7-C52D-0514-31DC0A736B48}"/>
              </a:ext>
            </a:extLst>
          </p:cNvPr>
          <p:cNvSpPr/>
          <p:nvPr/>
        </p:nvSpPr>
        <p:spPr>
          <a:xfrm>
            <a:off x="726304" y="1948070"/>
            <a:ext cx="5369697" cy="842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8188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08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의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9F144-1503-1804-D33F-E7E21ED9B8DD}"/>
              </a:ext>
            </a:extLst>
          </p:cNvPr>
          <p:cNvSpPr txBox="1"/>
          <p:nvPr/>
        </p:nvSpPr>
        <p:spPr>
          <a:xfrm>
            <a:off x="634384" y="5851377"/>
            <a:ext cx="2720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블록 기반 코딩 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스크래치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algn="ctr" fontAlgn="base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Pretendard"/>
              </a:rPr>
              <a:t>초등학생 이하 교육 적합</a:t>
            </a:r>
            <a:endParaRPr lang="ko-KR" altLang="en-US" sz="1600" b="1" i="0" dirty="0">
              <a:solidFill>
                <a:schemeClr val="accent5">
                  <a:lumMod val="75000"/>
                </a:schemeClr>
              </a:solidFill>
              <a:effectLst/>
              <a:latin typeface="Pretendar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B398B-4D87-6361-9300-2003F00231EE}"/>
              </a:ext>
            </a:extLst>
          </p:cNvPr>
          <p:cNvSpPr txBox="1"/>
          <p:nvPr/>
        </p:nvSpPr>
        <p:spPr>
          <a:xfrm>
            <a:off x="8133394" y="5851376"/>
            <a:ext cx="2720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텍스트 기반 코딩 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파이썬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algn="ctr" fontAlgn="base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Pretendard"/>
              </a:rPr>
              <a:t>고등학생 이상 교육 적합</a:t>
            </a:r>
            <a:endParaRPr lang="ko-KR" altLang="en-US" sz="1600" b="1" i="0" dirty="0">
              <a:solidFill>
                <a:schemeClr val="accent5">
                  <a:lumMod val="7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3B1197-E0C4-CC88-16CE-7938C5C2A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" t="78038"/>
          <a:stretch/>
        </p:blipFill>
        <p:spPr>
          <a:xfrm>
            <a:off x="2999537" y="1258764"/>
            <a:ext cx="5925623" cy="785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AFA5C-EBB3-BF0E-D658-69C58095AE32}"/>
              </a:ext>
            </a:extLst>
          </p:cNvPr>
          <p:cNvSpPr txBox="1"/>
          <p:nvPr/>
        </p:nvSpPr>
        <p:spPr>
          <a:xfrm>
            <a:off x="3841663" y="5851375"/>
            <a:ext cx="37872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기반 코딩 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제이프로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algn="ctr" fontAlgn="base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Pretendard"/>
              </a:rPr>
              <a:t>초등학교 고학년 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Pretendard"/>
              </a:rPr>
              <a:t>~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Pretendard"/>
              </a:rPr>
              <a:t> 고등학생  교육 적합</a:t>
            </a:r>
            <a:endParaRPr lang="ko-KR" altLang="en-US" sz="1600" b="1" i="0" dirty="0">
              <a:solidFill>
                <a:schemeClr val="accent5">
                  <a:lumMod val="7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7170" name="Picture 2" descr="내일은쌤">
            <a:extLst>
              <a:ext uri="{FF2B5EF4-FFF2-40B4-BE49-F238E27FC236}">
                <a16:creationId xmlns:a16="http://schemas.microsoft.com/office/drawing/2014/main" id="{62AF903F-B8BD-F8A0-776F-C3B0A1974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8" y="2279360"/>
            <a:ext cx="3163081" cy="33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파이썬 코딩도장] 심사문제 풀이 : 19.6 산 모양으로 별 출력하기 : 네이버 블로그">
            <a:extLst>
              <a:ext uri="{FF2B5EF4-FFF2-40B4-BE49-F238E27FC236}">
                <a16:creationId xmlns:a16="http://schemas.microsoft.com/office/drawing/2014/main" id="{902D9665-CFC4-443B-DC85-7A93A0C32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b="47523"/>
          <a:stretch/>
        </p:blipFill>
        <p:spPr bwMode="auto">
          <a:xfrm>
            <a:off x="7775845" y="2279360"/>
            <a:ext cx="3965367" cy="345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3B4B28-C133-8740-2E61-232003591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48"/>
          <a:stretch/>
        </p:blipFill>
        <p:spPr>
          <a:xfrm>
            <a:off x="4135816" y="2279360"/>
            <a:ext cx="3198990" cy="34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7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09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411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블록 기반 코딩의 장점</a:t>
            </a:r>
            <a:endParaRPr kumimoji="1"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시각적 표현</a:t>
            </a:r>
            <a:b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프로그래밍 구조를 알기 쉬운 블록으로 나타내어 코드를 작성하는 과정을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텍스트코딩보다 직관적이고 이해하기 쉽게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만듭니다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오류 감소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</a:t>
            </a:r>
            <a:b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사용 가능한 블록들 사이에서만 조합할 수 있기 때문에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일부 오류를 사전에 방지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실험과 탐색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사용자가 코드를 수정하고 실험하면서 결과를 즉시 확인할 수 있는 환경을 제공합니다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이것은 빠른 피드백을 통해 사용자가 프로그래밍 개념을 더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빠르게 이해하고 익힐 수 있도록 </a:t>
            </a:r>
            <a:r>
              <a:rPr lang="ko-KR" altLang="en-US" sz="16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돕습니다</a:t>
            </a:r>
            <a:r>
              <a:rPr lang="en-US" altLang="ko-KR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.</a:t>
            </a:r>
            <a:endParaRPr kumimoji="1" lang="en-US" altLang="ko-K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2" descr="내일은쌤">
            <a:extLst>
              <a:ext uri="{FF2B5EF4-FFF2-40B4-BE49-F238E27FC236}">
                <a16:creationId xmlns:a16="http://schemas.microsoft.com/office/drawing/2014/main" id="{950DFEF3-EA8C-AF35-9357-E340E3F1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70" y="1721993"/>
            <a:ext cx="3892456" cy="40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quare grunge red easy stamp - Stock Illustration [31046375] - PIXTA">
            <a:extLst>
              <a:ext uri="{FF2B5EF4-FFF2-40B4-BE49-F238E27FC236}">
                <a16:creationId xmlns:a16="http://schemas.microsoft.com/office/drawing/2014/main" id="{9224AE41-F5BB-9548-303C-785AD120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>
                        <a14:foregroundMark x1="6000" y1="69000" x2="32889" y2="73333"/>
                        <a14:foregroundMark x1="42889" y1="25667" x2="44222" y2="48667"/>
                        <a14:foregroundMark x1="54889" y1="38333" x2="56667" y2="46000"/>
                        <a14:foregroundMark x1="77556" y1="42333" x2="79111" y2="50333"/>
                        <a14:foregroundMark x1="74222" y1="21333" x2="80889" y2="24333"/>
                        <a14:foregroundMark x1="17111" y1="34333" x2="17556" y2="43667"/>
                        <a14:foregroundMark x1="87556" y1="23333" x2="93333" y2="24667"/>
                        <a14:foregroundMark x1="51778" y1="78333" x2="53778" y2="79000"/>
                        <a14:foregroundMark x1="25778" y1="44000" x2="25778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5186">
            <a:off x="8956252" y="4342245"/>
            <a:ext cx="2593437" cy="172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10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484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</a:rPr>
              <a:t>블록 기반 코딩의 단점</a:t>
            </a:r>
            <a:endParaRPr kumimoji="1" lang="en-US" altLang="ko-KR" sz="1600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제한된 유연성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일반적으로 미리 정의된 블록들을 사용하기에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제한된 옵션만을 사용해야 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</a:t>
            </a:r>
            <a:r>
              <a:rPr lang="ko-KR" altLang="en-US" sz="1600" dirty="0">
                <a:solidFill>
                  <a:srgbClr val="C00000"/>
                </a:solidFill>
              </a:rPr>
              <a:t>더 복잡하거나 고급 기능을 구현하기에는 제한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적일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제한된 표현력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가능한 블록들의 조합에 따라 프로그램을 구현하기에 원하는 동작을 정확하게 표현하기 어려운 경우가 있을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이는 </a:t>
            </a:r>
            <a:r>
              <a:rPr lang="ko-KR" altLang="en-US" sz="1600" dirty="0">
                <a:solidFill>
                  <a:srgbClr val="C00000"/>
                </a:solidFill>
              </a:rPr>
              <a:t>특히 고급 프로그래밍 개념이나 정교한 알고리즘을 표현해야 할 때 더 큰 문제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될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실제 코딩 환경과의 차이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프로그래밍의 기본 개념을 가르치는 데는 유용하지만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실제로 사용되는 프로그래밍 언어와는 다른 구조를 가질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 descr="내일은쌤">
            <a:extLst>
              <a:ext uri="{FF2B5EF4-FFF2-40B4-BE49-F238E27FC236}">
                <a16:creationId xmlns:a16="http://schemas.microsoft.com/office/drawing/2014/main" id="{950DFEF3-EA8C-AF35-9357-E340E3F1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70" y="1721993"/>
            <a:ext cx="3892456" cy="40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58530-A77C-BE48-A300-F84925677D1B}"/>
              </a:ext>
            </a:extLst>
          </p:cNvPr>
          <p:cNvSpPr txBox="1"/>
          <p:nvPr/>
        </p:nvSpPr>
        <p:spPr>
          <a:xfrm rot="20976594">
            <a:off x="7011472" y="2669865"/>
            <a:ext cx="47788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>
                <a:solidFill>
                  <a:srgbClr val="C00000"/>
                </a:solidFill>
              </a:rPr>
              <a:t>저수준의</a:t>
            </a:r>
            <a:r>
              <a:rPr kumimoji="1" lang="ko-KR" altLang="en-US" sz="2800" b="1" dirty="0">
                <a:solidFill>
                  <a:srgbClr val="C00000"/>
                </a:solidFill>
              </a:rPr>
              <a:t> 프로그래밍만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35A7F-2FC3-C4A2-D115-5371987E9E6D}"/>
              </a:ext>
            </a:extLst>
          </p:cNvPr>
          <p:cNvSpPr txBox="1"/>
          <p:nvPr/>
        </p:nvSpPr>
        <p:spPr>
          <a:xfrm rot="20976594">
            <a:off x="7437871" y="4182461"/>
            <a:ext cx="4278123" cy="13017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rgbClr val="C00000"/>
                </a:solidFill>
              </a:rPr>
              <a:t>실전 사용 불가능</a:t>
            </a:r>
            <a:br>
              <a:rPr kumimoji="1" lang="en-US" altLang="ko-KR" sz="2800" b="1" dirty="0">
                <a:solidFill>
                  <a:srgbClr val="C00000"/>
                </a:solidFill>
              </a:rPr>
            </a:br>
            <a:r>
              <a:rPr kumimoji="1" lang="ko-KR" altLang="en-US" sz="2800" b="1" dirty="0">
                <a:solidFill>
                  <a:srgbClr val="C00000"/>
                </a:solidFill>
              </a:rPr>
              <a:t>교육목적으로만 활용가능</a:t>
            </a:r>
          </a:p>
        </p:txBody>
      </p:sp>
    </p:spTree>
    <p:extLst>
      <p:ext uri="{BB962C8B-B14F-4D97-AF65-F5344CB8AC3E}">
        <p14:creationId xmlns:p14="http://schemas.microsoft.com/office/powerpoint/2010/main" val="61764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448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</a:rPr>
              <a:t>텍스트 기반 코딩의 단점</a:t>
            </a:r>
            <a:endParaRPr kumimoji="1" lang="en-US" altLang="ko-KR" sz="1600" b="1" dirty="0">
              <a:solidFill>
                <a:srgbClr val="C00000"/>
              </a:solidFill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높은 진입 장벽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학습 곡선이 높습니다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특히 초보자나 비전문가들에게는 처음에는 어려울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실수에 대한 책임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잘못된 구문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오타 또는 잘못된 변수 사용 등이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예기치 않은 동작이나 오류를 초래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가독성과 유지 보수의 어려움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텍스트 기반의 코드는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가독성이 낮을 수 있습니다</a:t>
            </a:r>
            <a:r>
              <a:rPr lang="en-US" altLang="ko-KR" sz="1600" b="0" i="0" dirty="0">
                <a:solidFill>
                  <a:srgbClr val="C00000"/>
                </a:solidFill>
                <a:effectLst/>
                <a:latin typeface="Söhne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환경 의존성과 호환성 문제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특정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플랫폼이나 운영 체제에 의존적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입니다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이는 코드를 다른 환경으로 이식할 때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호환성 문제가 발생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있다는 것을 의미합니다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3" name="Picture 4" descr="파이썬 코딩도장] 심사문제 풀이 : 19.6 산 모양으로 별 출력하기 : 네이버 블로그">
            <a:extLst>
              <a:ext uri="{FF2B5EF4-FFF2-40B4-BE49-F238E27FC236}">
                <a16:creationId xmlns:a16="http://schemas.microsoft.com/office/drawing/2014/main" id="{118376C2-6A1F-F681-3A45-9E83059D4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b="26236"/>
          <a:stretch/>
        </p:blipFill>
        <p:spPr bwMode="auto">
          <a:xfrm>
            <a:off x="7673008" y="1331395"/>
            <a:ext cx="3996083" cy="485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Stamp With Word Hard Inside, Vector Illustration Royalty Free SVG,  Cliparts, Vectors, and Stock Illustration. Image 36452085.">
            <a:extLst>
              <a:ext uri="{FF2B5EF4-FFF2-40B4-BE49-F238E27FC236}">
                <a16:creationId xmlns:a16="http://schemas.microsoft.com/office/drawing/2014/main" id="{2F7F2026-9380-AF88-9582-8B8DDA515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96" y="4114252"/>
            <a:ext cx="3730065" cy="185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4853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텍스트 기반 코딩의 장점</a:t>
            </a:r>
            <a:endParaRPr kumimoji="1"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유연성</a:t>
            </a:r>
            <a:b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사용자가 필요에 따라 코드를 작성하고 수정할 수 있으므로 </a:t>
            </a:r>
            <a:r>
              <a:rPr lang="ko-KR" altLang="en-US" sz="160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다양한 프로그래밍 패러다임과 개념을 자유롭게 구현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있습니다</a:t>
            </a:r>
            <a:r>
              <a:rPr lang="en-US" altLang="ko-KR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프로그래밍 관행 습득</a:t>
            </a:r>
            <a:b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</a:b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실제 프로그래밍 환경에서 사용되는 관행과 스킬을 배우는 데 도움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이 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버전 관리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버전 관리 시스템을 통해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코드의 변경 이력을 관리하는 데 적합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자동화와 자동화 도구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자동화 및 자동화 도구와의 통합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이 쉽습니다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확장성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다양한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라이브러리와 프레임워크를 활용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4" descr="파이썬 코딩도장] 심사문제 풀이 : 19.6 산 모양으로 별 출력하기 : 네이버 블로그">
            <a:extLst>
              <a:ext uri="{FF2B5EF4-FFF2-40B4-BE49-F238E27FC236}">
                <a16:creationId xmlns:a16="http://schemas.microsoft.com/office/drawing/2014/main" id="{118376C2-6A1F-F681-3A45-9E83059D4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b="26236"/>
          <a:stretch/>
        </p:blipFill>
        <p:spPr bwMode="auto">
          <a:xfrm>
            <a:off x="7673008" y="1331395"/>
            <a:ext cx="3996083" cy="485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werful Text Effect and Logo Design Word">
            <a:extLst>
              <a:ext uri="{FF2B5EF4-FFF2-40B4-BE49-F238E27FC236}">
                <a16:creationId xmlns:a16="http://schemas.microsoft.com/office/drawing/2014/main" id="{8AA84434-B38F-29F9-008E-65E90B73B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7724" r="3911" b="12906"/>
          <a:stretch/>
        </p:blipFill>
        <p:spPr bwMode="auto">
          <a:xfrm rot="20641668">
            <a:off x="8143534" y="4618016"/>
            <a:ext cx="3871788" cy="121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45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4853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노드 기반 코딩의 장점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시각적 프로그래밍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텍스트 기반의 코딩보다 직관적이고 시각적인 요소를 강조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하기 때문에 비전문가들이나 예비 프로그래머들도 쉽게 프로그래밍 개념을 이해하고 구현할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빠른 개발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코드를 작성하는 과정을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단순화하고 시각화하기 때문에 프로토타이핑 및 빠른 개발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에 유용합니다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실시간 시뮬레이션</a:t>
            </a:r>
            <a:b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</a:b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실시간 시뮬레이션 기능을 제공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디버깅 및 문제 해결의 용이성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파이프라인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들을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시각적으로 연결하고 디버깅하는 과정이 직관적이며</a:t>
            </a:r>
            <a:r>
              <a:rPr lang="en-US" altLang="ko-KR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문제가 발생한 부분을 빠르게 찾아 수정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3EED9-099A-EBAA-00DB-54C76A308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"/>
          <a:stretch/>
        </p:blipFill>
        <p:spPr>
          <a:xfrm>
            <a:off x="7733781" y="1571120"/>
            <a:ext cx="3981622" cy="45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2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337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</a:rPr>
              <a:t>노드 기반 코딩의 단점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가독성</a:t>
            </a:r>
            <a:b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그림 그리듯 코딩하는 노드 기반 코딩 방식은 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복잡한 로직의 경우 </a:t>
            </a:r>
            <a:r>
              <a:rPr lang="ko-KR" altLang="en-US" sz="1600" i="0" dirty="0">
                <a:solidFill>
                  <a:srgbClr val="C00000"/>
                </a:solidFill>
                <a:effectLst/>
                <a:latin typeface="Söhne"/>
              </a:rPr>
              <a:t>코드의 개인화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가 심화 될 수 있어 인수인계에 불편할 수 있습니다</a:t>
            </a:r>
            <a:r>
              <a:rPr lang="en-US" altLang="ko-KR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제한된 유연성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노드 기반 코딩은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특정한 기능을 구현하기 위한 미리 정의된 파이프라인들을 사용해야 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따라서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원하는 동작을 정확하게 표현하기 어려울 수 있으며</a:t>
            </a:r>
            <a:r>
              <a:rPr lang="en-US" altLang="ko-KR" sz="1600" b="0" i="0" dirty="0">
                <a:solidFill>
                  <a:srgbClr val="C00000"/>
                </a:solidFill>
                <a:effectLst/>
                <a:latin typeface="Söhne"/>
              </a:rPr>
              <a:t>,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때로는 텍스트 기반의 코드보다 제한적인 기능을 가질 수 있습니다</a:t>
            </a:r>
            <a:r>
              <a:rPr lang="en-US" altLang="ko-KR" sz="1600" b="0" i="0" dirty="0">
                <a:solidFill>
                  <a:srgbClr val="C00000"/>
                </a:solidFill>
                <a:effectLst/>
                <a:latin typeface="Söhne"/>
              </a:rPr>
              <a:t>.</a:t>
            </a:r>
            <a:endParaRPr lang="en-US" altLang="ko-KR" sz="1600" i="0" dirty="0">
              <a:solidFill>
                <a:srgbClr val="C00000"/>
              </a:solidFill>
              <a:effectLst/>
              <a:latin typeface="Söhn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3EED9-099A-EBAA-00DB-54C76A308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"/>
          <a:stretch/>
        </p:blipFill>
        <p:spPr>
          <a:xfrm>
            <a:off x="7733781" y="1571120"/>
            <a:ext cx="3981622" cy="45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7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15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205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제이프로의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010AC-1AAF-2173-F9D5-39B164D5F762}"/>
              </a:ext>
            </a:extLst>
          </p:cNvPr>
          <p:cNvSpPr txBox="1"/>
          <p:nvPr/>
        </p:nvSpPr>
        <p:spPr>
          <a:xfrm>
            <a:off x="695433" y="1439353"/>
            <a:ext cx="5114648" cy="3288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 기반 프로그래밍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그래픽 사용자 인터페이스를 통해 노드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(Node)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들을 시각적으로 연결하여 로직과 기능을 구현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개발자가 아니더라도 오브젝트 간 상호작용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이벤트 처리 등 다양한 기능을 구현가능 </a:t>
            </a:r>
            <a: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</a:t>
            </a:r>
            <a:r>
              <a:rPr lang="ko-KR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세계적 트렌드 </a:t>
            </a:r>
            <a: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</a:t>
            </a:r>
            <a:b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</a:br>
            <a:endParaRPr lang="en-US" altLang="ko-KR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컴퓨팅 사고력에 집중하는 코딩 교육에 특화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문법과 구문을 먼저 학습해야 사용 할 수 있는 텍스트 코딩과 달리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노드 간의 연결을 통해 직관적인 코딩을 함으로써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컴퓨팅 사고력*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통한 기능 구현에 집중</a:t>
            </a:r>
            <a:endParaRPr lang="en-US" altLang="ko-KR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70B080-044A-DAFD-76EE-4A38D9855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33"/>
          <a:stretch/>
        </p:blipFill>
        <p:spPr>
          <a:xfrm>
            <a:off x="6381921" y="1154151"/>
            <a:ext cx="5286519" cy="5030690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0F23DC1-1210-057D-D3D9-8BCC975396E8}"/>
              </a:ext>
            </a:extLst>
          </p:cNvPr>
          <p:cNvSpPr/>
          <p:nvPr/>
        </p:nvSpPr>
        <p:spPr>
          <a:xfrm>
            <a:off x="695432" y="4871406"/>
            <a:ext cx="5238054" cy="1628310"/>
          </a:xfrm>
          <a:prstGeom prst="roundRect">
            <a:avLst>
              <a:gd name="adj" fmla="val 505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B4C18-9F23-BA32-557C-5EBFBFDBD61D}"/>
              </a:ext>
            </a:extLst>
          </p:cNvPr>
          <p:cNvSpPr txBox="1"/>
          <p:nvPr/>
        </p:nvSpPr>
        <p:spPr>
          <a:xfrm>
            <a:off x="695433" y="5003050"/>
            <a:ext cx="5114648" cy="1340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컴퓨팅 사고력</a:t>
            </a:r>
            <a:r>
              <a:rPr lang="en-US" altLang="ko-KR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(Computational Thinking, CT)</a:t>
            </a:r>
            <a:r>
              <a:rPr lang="ko-KR" altLang="en-US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은 문제를 수립하고 해결책을 만들어 컴퓨팅 시스템을 통해 효과적으로 수행되도록 표현하게 하는 사고 과정</a:t>
            </a:r>
            <a:r>
              <a:rPr lang="en-US" altLang="ko-KR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(</a:t>
            </a:r>
            <a:r>
              <a:rPr lang="en-US" altLang="ko-KR" sz="1100" dirty="0">
                <a:solidFill>
                  <a:schemeClr val="bg1"/>
                </a:solidFill>
                <a:ea typeface="Gong Gothic Light" pitchFamily="2" charset="-127"/>
              </a:rPr>
              <a:t>Wing, 2010)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컴퓨팅 사고력은 컴퓨팅 시스템의 역량을 활용하여 해결하고자 하는 문제를 효과적이고 효율적으로 해결할 수 있는 절차적 사고능력 </a:t>
            </a:r>
            <a:r>
              <a:rPr lang="en-US" altLang="ko-KR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한국창의재단</a:t>
            </a:r>
            <a:r>
              <a:rPr lang="en-US" altLang="ko-KR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2014)</a:t>
            </a:r>
          </a:p>
        </p:txBody>
      </p:sp>
    </p:spTree>
    <p:extLst>
      <p:ext uri="{BB962C8B-B14F-4D97-AF65-F5344CB8AC3E}">
        <p14:creationId xmlns:p14="http://schemas.microsoft.com/office/powerpoint/2010/main" val="4289989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16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205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제이프로의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010AC-1AAF-2173-F9D5-39B164D5F762}"/>
              </a:ext>
            </a:extLst>
          </p:cNvPr>
          <p:cNvSpPr txBox="1"/>
          <p:nvPr/>
        </p:nvSpPr>
        <p:spPr>
          <a:xfrm>
            <a:off x="695433" y="1439353"/>
            <a:ext cx="5114648" cy="264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순수 국내 기술로 개발한 최초 코딩 학습도구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실무에 사용 가능성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제이프로는 현재까지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100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여개의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SW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개발에 사용됨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b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</a:b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제이프로는 모든 형태의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UI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및 애니메이션을 만들 수 있으며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모든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운영체제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에 </a:t>
            </a:r>
            <a:r>
              <a:rPr lang="ko-KR" alt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에디트박스에서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각종 컨트롤까지 픽셀수준으로 동일한 화면을 보장하는 유일한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GUI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엔진</a:t>
            </a:r>
            <a:endParaRPr lang="en-US" altLang="ko-KR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3" name="온라인 미디어 2" descr="초현실 시뮬레이터 사례(hyper-reality simulator example)">
            <a:hlinkClick r:id="" action="ppaction://media"/>
            <a:extLst>
              <a:ext uri="{FF2B5EF4-FFF2-40B4-BE49-F238E27FC236}">
                <a16:creationId xmlns:a16="http://schemas.microsoft.com/office/drawing/2014/main" id="{8FB44AE5-D7A1-B19F-2F3A-CED1E19A8C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870322" y="2159544"/>
            <a:ext cx="6097799" cy="3445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5524B-7322-2426-F006-6866A798E72D}"/>
              </a:ext>
            </a:extLst>
          </p:cNvPr>
          <p:cNvSpPr txBox="1"/>
          <p:nvPr/>
        </p:nvSpPr>
        <p:spPr>
          <a:xfrm>
            <a:off x="5573353" y="5756321"/>
            <a:ext cx="6481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초현실 시뮬레이터 사례</a:t>
            </a:r>
            <a:r>
              <a:rPr lang="en-US" altLang="ko-KR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(hyper-reality simulator example) – S</a:t>
            </a:r>
            <a:r>
              <a:rPr lang="ko-KR" altLang="en-US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사의 프로젝트</a:t>
            </a:r>
            <a:endParaRPr lang="en-US" altLang="ko-KR" sz="120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92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latin typeface="Gong Gothic Medium" pitchFamily="2" charset="-127"/>
                <a:ea typeface="Gong Gothic Medium" pitchFamily="2" charset="-127"/>
              </a:rPr>
              <a:t>  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Gong Gothic Medium" pitchFamily="2" charset="-127"/>
                <a:ea typeface="Gong Gothic Medium" pitchFamily="2" charset="-127"/>
              </a:rPr>
              <a:t>index</a:t>
            </a:r>
            <a:endParaRPr lang="ko-KR" altLang="en-US" sz="1100" dirty="0">
              <a:solidFill>
                <a:prstClr val="white"/>
              </a:solidFill>
              <a:latin typeface="Gong Gothic Medium" pitchFamily="2" charset="-127"/>
              <a:ea typeface="Gong Gothic Medium" pitchFamily="2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 </a:t>
            </a:r>
            <a:r>
              <a:rPr lang="ko-KR" altLang="en-US" sz="700" kern="0" dirty="0">
                <a:solidFill>
                  <a:srgbClr val="A2959E"/>
                </a:solidFill>
              </a:rPr>
              <a:t> </a:t>
            </a:r>
            <a:r>
              <a:rPr lang="en-US" altLang="ko-KR" sz="700" kern="0" dirty="0">
                <a:solidFill>
                  <a:srgbClr val="A2959E"/>
                </a:solidFill>
              </a:rPr>
              <a:t>  Enjoy your coding life with AETHER</a:t>
            </a: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2902226" y="577075"/>
            <a:ext cx="928977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028E0A-DEC7-F78A-047C-CA74D4372007}"/>
              </a:ext>
            </a:extLst>
          </p:cNvPr>
          <p:cNvGrpSpPr/>
          <p:nvPr/>
        </p:nvGrpSpPr>
        <p:grpSpPr>
          <a:xfrm>
            <a:off x="1104731" y="734264"/>
            <a:ext cx="10888234" cy="5562598"/>
            <a:chOff x="1104731" y="1062255"/>
            <a:chExt cx="10888234" cy="556259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10048C8-0524-437D-A29A-34CF27681EDF}"/>
                </a:ext>
              </a:extLst>
            </p:cNvPr>
            <p:cNvSpPr/>
            <p:nvPr/>
          </p:nvSpPr>
          <p:spPr>
            <a:xfrm>
              <a:off x="2471940" y="1097740"/>
              <a:ext cx="3154935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PART 1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–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제이프로와 현대 코딩 교육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1B7086-C5F7-4368-B0BA-0A339B6548F8}"/>
                </a:ext>
              </a:extLst>
            </p:cNvPr>
            <p:cNvSpPr/>
            <p:nvPr/>
          </p:nvSpPr>
          <p:spPr>
            <a:xfrm>
              <a:off x="2471940" y="2383142"/>
              <a:ext cx="3154935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PART 2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–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코딩 교육의 개념과 교수법 </a:t>
              </a:r>
              <a:r>
                <a:rPr lang="ko-KR" alt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5D1A83-6B53-471A-A543-31BA7CEE7597}"/>
                </a:ext>
              </a:extLst>
            </p:cNvPr>
            <p:cNvSpPr/>
            <p:nvPr/>
          </p:nvSpPr>
          <p:spPr>
            <a:xfrm>
              <a:off x="2471940" y="3659776"/>
              <a:ext cx="2944452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PART 3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–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제이프로의 기본 사용법 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CB6F04-5F59-4826-8879-464194424C3D}"/>
                </a:ext>
              </a:extLst>
            </p:cNvPr>
            <p:cNvSpPr/>
            <p:nvPr/>
          </p:nvSpPr>
          <p:spPr>
            <a:xfrm>
              <a:off x="2471940" y="4944323"/>
              <a:ext cx="3458601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PART 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–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＂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나의 할 일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APP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만들면서 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             파이프라인 익히기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C0EF32-CC85-FAF6-C3D0-4A8EBD506527}"/>
                </a:ext>
              </a:extLst>
            </p:cNvPr>
            <p:cNvSpPr txBox="1"/>
            <p:nvPr/>
          </p:nvSpPr>
          <p:spPr>
            <a:xfrm>
              <a:off x="1104731" y="1062255"/>
              <a:ext cx="988413" cy="494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1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일차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598A3C-2478-6B4A-C947-183B8464C2E0}"/>
                </a:ext>
              </a:extLst>
            </p:cNvPr>
            <p:cNvSpPr txBox="1"/>
            <p:nvPr/>
          </p:nvSpPr>
          <p:spPr>
            <a:xfrm>
              <a:off x="1104731" y="3637693"/>
              <a:ext cx="988413" cy="494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일차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903A6C-0194-B85D-45D7-8233A396ED5D}"/>
                </a:ext>
              </a:extLst>
            </p:cNvPr>
            <p:cNvSpPr/>
            <p:nvPr/>
          </p:nvSpPr>
          <p:spPr>
            <a:xfrm>
              <a:off x="6294871" y="1080322"/>
              <a:ext cx="5698094" cy="5544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커져가는 대한민국의 코딩교육 시장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왜 제이프로인가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?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에이테르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소개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코딩교육이란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무엇인가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?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컴퓨팅 사고력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알고리즘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제이프로 설치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및 실행하기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제이프로 인터페이스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제이프로 기본조작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색 제어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en-US" altLang="ko-KR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hexcolor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color,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fill)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도형 제어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en-US" altLang="ko-KR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xywh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en-US" altLang="ko-KR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ltrb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en-US" altLang="ko-KR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rect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텍스트 제어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(font, text)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이미지 제어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(icon,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stretch, </a:t>
              </a:r>
              <a:r>
                <a:rPr lang="en-US" altLang="ko-KR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ninepatch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조건 노드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순환 노드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(If, else, loop)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01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17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205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제이프로의 특징</a:t>
            </a:r>
          </a:p>
        </p:txBody>
      </p:sp>
      <p:pic>
        <p:nvPicPr>
          <p:cNvPr id="4" name="온라인 미디어 3" descr="다중연결구도 프로그래밍 언어 심화(multi-connectivity programming language advance)">
            <a:hlinkClick r:id="" action="ppaction://media"/>
            <a:extLst>
              <a:ext uri="{FF2B5EF4-FFF2-40B4-BE49-F238E27FC236}">
                <a16:creationId xmlns:a16="http://schemas.microsoft.com/office/drawing/2014/main" id="{1F2D7462-F290-1FA8-84DA-E259BB9BFDC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3866" y="1724863"/>
            <a:ext cx="5086743" cy="2874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6AAF6-477C-5BB4-C1DA-D4EED6A1812D}"/>
              </a:ext>
            </a:extLst>
          </p:cNvPr>
          <p:cNvSpPr txBox="1"/>
          <p:nvPr/>
        </p:nvSpPr>
        <p:spPr>
          <a:xfrm>
            <a:off x="147872" y="4766517"/>
            <a:ext cx="5948128" cy="614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다중연결구도 프로그래밍</a:t>
            </a:r>
            <a:r>
              <a:rPr lang="en-US" altLang="ko-KR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</a:t>
            </a:r>
            <a:r>
              <a:rPr lang="en-US" altLang="ko-KR" sz="1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multi-connectivity programming language advance</a:t>
            </a:r>
            <a:r>
              <a:rPr lang="en-US" altLang="ko-KR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 </a:t>
            </a:r>
            <a:br>
              <a:rPr lang="en-US" altLang="ko-KR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</a:br>
            <a:r>
              <a:rPr lang="en-US" altLang="ko-KR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K</a:t>
            </a:r>
            <a:r>
              <a:rPr lang="ko-KR" altLang="en-US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사의 프로젝트</a:t>
            </a:r>
            <a:endParaRPr lang="en-US" altLang="ko-KR" sz="120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0C5CA1-B9C6-C163-CF27-CBD5F491D3B3}"/>
              </a:ext>
            </a:extLst>
          </p:cNvPr>
          <p:cNvSpPr txBox="1"/>
          <p:nvPr/>
        </p:nvSpPr>
        <p:spPr>
          <a:xfrm>
            <a:off x="5680609" y="4823544"/>
            <a:ext cx="5948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파일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IO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가 없는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3D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에디터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(3D editor without file IO)</a:t>
            </a:r>
          </a:p>
        </p:txBody>
      </p:sp>
      <p:pic>
        <p:nvPicPr>
          <p:cNvPr id="10" name="온라인 미디어 9" descr="파일IO가 없는 3D에디터(3D editor without file IO)">
            <a:hlinkClick r:id="" action="ppaction://media"/>
            <a:extLst>
              <a:ext uri="{FF2B5EF4-FFF2-40B4-BE49-F238E27FC236}">
                <a16:creationId xmlns:a16="http://schemas.microsoft.com/office/drawing/2014/main" id="{D073654B-063D-5E7A-D7FC-FA6C755FE7E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349551" y="1668995"/>
            <a:ext cx="5248583" cy="296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9194F2F-8E8E-4A22-8D03-7901CCE4CB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464755 h 6858000"/>
              <a:gd name="connsiteX3" fmla="*/ 12098621 w 12192000"/>
              <a:gd name="connsiteY3" fmla="*/ 5539366 h 6858000"/>
              <a:gd name="connsiteX4" fmla="*/ 2726913 w 12192000"/>
              <a:gd name="connsiteY4" fmla="*/ 6782104 h 6858000"/>
              <a:gd name="connsiteX5" fmla="*/ 257953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464755"/>
                </a:lnTo>
                <a:lnTo>
                  <a:pt x="12098621" y="5539366"/>
                </a:lnTo>
                <a:cubicBezTo>
                  <a:pt x="9195323" y="7767439"/>
                  <a:pt x="5311499" y="5589148"/>
                  <a:pt x="2726913" y="6782104"/>
                </a:cubicBezTo>
                <a:lnTo>
                  <a:pt x="257953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3" name="직선 연결선 13">
            <a:extLst>
              <a:ext uri="{FF2B5EF4-FFF2-40B4-BE49-F238E27FC236}">
                <a16:creationId xmlns:a16="http://schemas.microsoft.com/office/drawing/2014/main" id="{9EBF783B-D963-3CF5-E35E-885FE6941026}"/>
              </a:ext>
            </a:extLst>
          </p:cNvPr>
          <p:cNvCxnSpPr>
            <a:cxnSpLocks/>
          </p:cNvCxnSpPr>
          <p:nvPr/>
        </p:nvCxnSpPr>
        <p:spPr>
          <a:xfrm>
            <a:off x="0" y="577075"/>
            <a:ext cx="12192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04B85B-1ED7-5EFA-6943-11C5912D2770}"/>
              </a:ext>
            </a:extLst>
          </p:cNvPr>
          <p:cNvSpPr txBox="1"/>
          <p:nvPr/>
        </p:nvSpPr>
        <p:spPr>
          <a:xfrm>
            <a:off x="591415" y="1154151"/>
            <a:ext cx="7343522" cy="199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PART 2</a:t>
            </a: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코딩 교육의 개념과 교수법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50" name="Picture 2" descr="Kids and coding: What are students learning to make with code in school?">
            <a:extLst>
              <a:ext uri="{FF2B5EF4-FFF2-40B4-BE49-F238E27FC236}">
                <a16:creationId xmlns:a16="http://schemas.microsoft.com/office/drawing/2014/main" id="{A8310FF7-B6B8-7CE7-2445-DAF748A07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744" l="706" r="94235">
                        <a14:foregroundMark x1="27294" y1="26848" x2="31294" y2="30920"/>
                        <a14:foregroundMark x1="29647" y1="24434" x2="36118" y2="34087"/>
                        <a14:foregroundMark x1="37059" y1="26848" x2="37765" y2="39668"/>
                        <a14:foregroundMark x1="38588" y1="22474" x2="38235" y2="36350"/>
                        <a14:foregroundMark x1="26353" y1="25943" x2="25294" y2="38009"/>
                        <a14:foregroundMark x1="40000" y1="23077" x2="39882" y2="35294"/>
                        <a14:foregroundMark x1="40353" y1="22926" x2="40118" y2="34389"/>
                        <a14:foregroundMark x1="40588" y1="24736" x2="40118" y2="37406"/>
                        <a14:foregroundMark x1="40000" y1="23982" x2="40118" y2="35445"/>
                        <a14:foregroundMark x1="50353" y1="22775" x2="51059" y2="29261"/>
                        <a14:foregroundMark x1="7529" y1="57768" x2="8471" y2="69683"/>
                        <a14:foregroundMark x1="8471" y1="69683" x2="8706" y2="70287"/>
                        <a14:foregroundMark x1="5765" y1="59578" x2="5176" y2="70739"/>
                        <a14:foregroundMark x1="2471" y1="63499" x2="706" y2="67572"/>
                        <a14:foregroundMark x1="66706" y1="27753" x2="74118" y2="36350"/>
                        <a14:foregroundMark x1="89529" y1="39517" x2="90118" y2="52640"/>
                        <a14:foregroundMark x1="91294" y1="44947" x2="94235" y2="63499"/>
                        <a14:foregroundMark x1="38588" y1="22172" x2="25294" y2="21418"/>
                        <a14:foregroundMark x1="40353" y1="22474" x2="39176" y2="37104"/>
                        <a14:foregroundMark x1="40706" y1="35445" x2="40588" y2="22624"/>
                        <a14:foregroundMark x1="40706" y1="22323" x2="40471" y2="35747"/>
                        <a14:foregroundMark x1="68824" y1="24585" x2="75412" y2="2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80"/>
            <a:ext cx="5216257" cy="40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8EBE4-E754-AB04-3B61-C1008CEE27C2}"/>
              </a:ext>
            </a:extLst>
          </p:cNvPr>
          <p:cNvSpPr txBox="1"/>
          <p:nvPr/>
        </p:nvSpPr>
        <p:spPr>
          <a:xfrm>
            <a:off x="1024275" y="3724016"/>
            <a:ext cx="6477802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코딩교육이란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무엇인가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컴퓨팅 사고력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알고리즘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 살펴보기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90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18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코딩교육이란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무엇인가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707781" y="577075"/>
            <a:ext cx="648421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코딩 교육의 의미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8302897" cy="333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한글이나 엑셀 등 컴퓨터를 단순히 활용하는 방법을 익히는 교육이 아님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문제 해결 과정에서 컴퓨터를 기반으로 자료를 수집 및 분석하고 문제를 효율적으로 해결하기 위한 방법이나 과정 등을 창조하는 고등 사고력 교육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컴퓨터 과학의 본질적인 개념과 프로그래밍을 통해 문제 해결을 위한 체계적인 접근에 의해 규칙을 찾아내고 논리적 흐름을 고려한 프로그래밍과 이것의 오류를 수정하는 일련의 논리적 사고력 기르는 교육 </a:t>
            </a: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66248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19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코딩교육이란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무엇인가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707781" y="577075"/>
            <a:ext cx="648421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코딩 교육의 기대효과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문제해결력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증진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문제를 이해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분석하고 적절한 해결 방법을 탐색하고 전략 수립 후 실행하고 검증 하는 과정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논리적 사고 능력 향상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알고리즘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(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일련의 명령을 사용하여 어떤 문제를 해결하기 위한 절차나 방법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)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적 사고를 통하여 문제를 해결함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반성적 사고 능력 향상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프로그래밍을 학습하고 문제를 해결하는 과정에서 스스로 인지적 작용에 대하여 점검하고 반추하며 사고 능력 증진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4112624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20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코딩교육이란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무엇인가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707781" y="577075"/>
            <a:ext cx="648421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코딩 교육의 기대효과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444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창의력 증진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문제를 해결하기 위해 전략을 수립하고 처리방식을 적용함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자기주도 학습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능력 향상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알고리즘을 작성하여 문제 해결전략을 프로그래밍으로 구현하고 스스로 문제 해결 과정과 결과를 평가하는 과정이 포함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컴퓨터 처리 과정과 내부 동작 이해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문제를 해결하기 위해 어떤 소프트웨어를 활용할 것인지에 대한 안목을 기름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671496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코딩교육이란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무엇인가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707781" y="577075"/>
            <a:ext cx="648421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외국 코딩 교육 현황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444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영국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목표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논리적 사고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알고리즘에 대한 이해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데이터 분석 능력 키우기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세부터 주당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50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분 이상 의무적 소프트웨어 교육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2014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년부터 초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중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고 교육과정에서 컴퓨터 과학을 정규과목으로 편성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이스라엘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1992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년부터 컴퓨터과학을 정규과목으로 편성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중학생 및 이과를 선택한 고등학생 필수과목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587052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코딩교육이란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무엇인가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707781" y="577075"/>
            <a:ext cx="648421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외국 코딩 교육 현황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미국 워싱턴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텍사스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켄터키 주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2011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K-12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컴퓨터 표준 발표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유치원부터 고등학교까지 소프트웨어 교육 방안 제시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)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컴퓨터 과학 과목을 필수로 지정하는 학교 증가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핀란드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초등학교에서는 컴퓨터 과학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코딩 및 디지털 기술에 대한 기초적인 개념을 가르치는 수업이 필수 과목</a:t>
            </a: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일본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Söhne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2009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년 소프트웨어 교육 필수 과목으로 지정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6821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컴퓨팅 사고력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369869" y="577075"/>
            <a:ext cx="7822131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사고력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(Computational Thinking, CT)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의 정의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278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컴퓨팅 사고력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은 문제를 수립하고 해결책을 만들어 컴퓨팅 시스템을 통해 효과적으로 수행되도록 표현하게 하는 사고 과정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(J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eannette M.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Wing, 2010)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컴퓨팅 사고력은 컴퓨팅 시스템의 역량을 활용하여 해결하고자 하는 문제를 효과적이고 효율적으로 해결할 수 있는 절차적 사고능력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한국창의재단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2014)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29F31-82DD-D598-309A-E4C2E1CD579D}"/>
              </a:ext>
            </a:extLst>
          </p:cNvPr>
          <p:cNvSpPr txBox="1"/>
          <p:nvPr/>
        </p:nvSpPr>
        <p:spPr>
          <a:xfrm>
            <a:off x="986035" y="5682159"/>
            <a:ext cx="10219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※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Jeannette M. Wing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은 미국의 컴퓨터 과학자로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컴퓨터 과학 분야에서 권위있는 인물 중 한 명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현재 카네기 멜론 대학교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(Carnegie Mellon University)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에서 컴퓨터 과학 및 기계 학습 부서 부서장을 맡고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있음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1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컴퓨팅 사고력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369869" y="577075"/>
            <a:ext cx="7822131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조작적 정의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(ISTE &amp; CSTA, 2011)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389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문제 해결에 있어 컴퓨터나 다른 도구를 사용할 수 있도록 문제를 구성하기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논리적으로 자료를 조직하고 분석하기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모델링이나 시뮬레이션 등의 추상화를 통해 자료를 표현하기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알고리즘적 사고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일련의 단계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)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통하여 해결책을 자동화 하기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가장 효율적이고 효과적인 단계와 자원의 조합으로 목표를 달성하기 위한 가능한 해결책을 식별하고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분석하고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적용하기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95EE8-D973-5094-9322-24CDFDD38850}"/>
              </a:ext>
            </a:extLst>
          </p:cNvPr>
          <p:cNvSpPr txBox="1"/>
          <p:nvPr/>
        </p:nvSpPr>
        <p:spPr>
          <a:xfrm>
            <a:off x="958516" y="5723176"/>
            <a:ext cx="102749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※  ISTE (International Society for Technology in Education)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국제 규모의 비영리 단체로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교사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교육자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교육 </a:t>
            </a:r>
            <a:r>
              <a:rPr lang="ko-KR" alt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리더쉽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정책 제정자 및 기술 전문가들이 함께 협력하여 교육 분야에서 기술의 효과적인 활용을 촉진하고 지원함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552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컴퓨팅 사고력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369869" y="577075"/>
            <a:ext cx="7822131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사고에 필수적인 성향 및 태도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333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복잡한 문제를 다루는 데 있어서의 자신감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어려운 문제를 다루는 인내력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모호성에 대한 저항력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개방된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(open ended)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문제를 해결할 수 있는 능력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공동의 목표나 해결책을 달성하기 위해서 다른 사람과 의사소통하고 일할 수 있는 능력 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87978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9194F2F-8E8E-4A22-8D03-7901CCE4CB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464755 h 6858000"/>
              <a:gd name="connsiteX3" fmla="*/ 12098621 w 12192000"/>
              <a:gd name="connsiteY3" fmla="*/ 5539366 h 6858000"/>
              <a:gd name="connsiteX4" fmla="*/ 2726913 w 12192000"/>
              <a:gd name="connsiteY4" fmla="*/ 6782104 h 6858000"/>
              <a:gd name="connsiteX5" fmla="*/ 257953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464755"/>
                </a:lnTo>
                <a:lnTo>
                  <a:pt x="12098621" y="5539366"/>
                </a:lnTo>
                <a:cubicBezTo>
                  <a:pt x="9195323" y="7767439"/>
                  <a:pt x="5311499" y="5589148"/>
                  <a:pt x="2726913" y="6782104"/>
                </a:cubicBezTo>
                <a:lnTo>
                  <a:pt x="257953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3" name="직선 연결선 13">
            <a:extLst>
              <a:ext uri="{FF2B5EF4-FFF2-40B4-BE49-F238E27FC236}">
                <a16:creationId xmlns:a16="http://schemas.microsoft.com/office/drawing/2014/main" id="{9EBF783B-D963-3CF5-E35E-885FE6941026}"/>
              </a:ext>
            </a:extLst>
          </p:cNvPr>
          <p:cNvCxnSpPr>
            <a:cxnSpLocks/>
          </p:cNvCxnSpPr>
          <p:nvPr/>
        </p:nvCxnSpPr>
        <p:spPr>
          <a:xfrm>
            <a:off x="0" y="577075"/>
            <a:ext cx="12192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04B85B-1ED7-5EFA-6943-11C5912D2770}"/>
              </a:ext>
            </a:extLst>
          </p:cNvPr>
          <p:cNvSpPr txBox="1"/>
          <p:nvPr/>
        </p:nvSpPr>
        <p:spPr>
          <a:xfrm>
            <a:off x="591415" y="1240499"/>
            <a:ext cx="7343522" cy="199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PART 1</a:t>
            </a: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제이프로와 현대 코딩 교육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50" name="Picture 2" descr="Kids and coding: What are students learning to make with code in school?">
            <a:extLst>
              <a:ext uri="{FF2B5EF4-FFF2-40B4-BE49-F238E27FC236}">
                <a16:creationId xmlns:a16="http://schemas.microsoft.com/office/drawing/2014/main" id="{A8310FF7-B6B8-7CE7-2445-DAF748A07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744" l="706" r="94235">
                        <a14:foregroundMark x1="27294" y1="26848" x2="31294" y2="30920"/>
                        <a14:foregroundMark x1="29647" y1="24434" x2="36118" y2="34087"/>
                        <a14:foregroundMark x1="37059" y1="26848" x2="37765" y2="39668"/>
                        <a14:foregroundMark x1="38588" y1="22474" x2="38235" y2="36350"/>
                        <a14:foregroundMark x1="26353" y1="25943" x2="25294" y2="38009"/>
                        <a14:foregroundMark x1="40000" y1="23077" x2="39882" y2="35294"/>
                        <a14:foregroundMark x1="40353" y1="22926" x2="40118" y2="34389"/>
                        <a14:foregroundMark x1="40588" y1="24736" x2="40118" y2="37406"/>
                        <a14:foregroundMark x1="40000" y1="23982" x2="40118" y2="35445"/>
                        <a14:foregroundMark x1="50353" y1="22775" x2="51059" y2="29261"/>
                        <a14:foregroundMark x1="7529" y1="57768" x2="8471" y2="69683"/>
                        <a14:foregroundMark x1="8471" y1="69683" x2="8706" y2="70287"/>
                        <a14:foregroundMark x1="5765" y1="59578" x2="5176" y2="70739"/>
                        <a14:foregroundMark x1="2471" y1="63499" x2="706" y2="67572"/>
                        <a14:foregroundMark x1="66706" y1="27753" x2="74118" y2="36350"/>
                        <a14:foregroundMark x1="89529" y1="39517" x2="90118" y2="52640"/>
                        <a14:foregroundMark x1="91294" y1="44947" x2="94235" y2="63499"/>
                        <a14:foregroundMark x1="38588" y1="22172" x2="25294" y2="21418"/>
                        <a14:foregroundMark x1="40353" y1="22474" x2="39176" y2="37104"/>
                        <a14:foregroundMark x1="40706" y1="35445" x2="40588" y2="22624"/>
                        <a14:foregroundMark x1="40706" y1="22323" x2="40471" y2="35747"/>
                        <a14:foregroundMark x1="68824" y1="24585" x2="75412" y2="2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80"/>
            <a:ext cx="5216257" cy="40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88EBF-B838-5ECF-DF11-6264B2788287}"/>
              </a:ext>
            </a:extLst>
          </p:cNvPr>
          <p:cNvSpPr txBox="1"/>
          <p:nvPr/>
        </p:nvSpPr>
        <p:spPr>
          <a:xfrm>
            <a:off x="1024275" y="3896713"/>
            <a:ext cx="647780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커져가는 대한민국의 코딩교육 시장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왜 제이프로인가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에이테르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소개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14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25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컴퓨팅 사고력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369869" y="577075"/>
            <a:ext cx="7822131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사고의 핵심 구성요소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0612E3B-9AEF-65D5-A135-0E7216020C91}"/>
              </a:ext>
            </a:extLst>
          </p:cNvPr>
          <p:cNvSpPr/>
          <p:nvPr/>
        </p:nvSpPr>
        <p:spPr>
          <a:xfrm>
            <a:off x="1940293" y="2066977"/>
            <a:ext cx="3137835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추상화 </a:t>
            </a:r>
            <a:r>
              <a:rPr kumimoji="1" lang="en-US" altLang="ko-KR" dirty="0"/>
              <a:t>(Abstraction)</a:t>
            </a:r>
            <a:br>
              <a:rPr kumimoji="1" lang="en-US" altLang="ko-KR" dirty="0"/>
            </a:br>
            <a:r>
              <a:rPr kumimoji="1" lang="ko-KR" altLang="en-US" dirty="0"/>
              <a:t>인간의 사고과정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8C60E2-2380-5303-1985-27C18E26EC9A}"/>
              </a:ext>
            </a:extLst>
          </p:cNvPr>
          <p:cNvSpPr/>
          <p:nvPr/>
        </p:nvSpPr>
        <p:spPr>
          <a:xfrm>
            <a:off x="6882063" y="2066977"/>
            <a:ext cx="3137835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자동화 </a:t>
            </a:r>
            <a:r>
              <a:rPr kumimoji="1" lang="en-US" altLang="ko-KR" dirty="0"/>
              <a:t>(Automation)</a:t>
            </a:r>
            <a:br>
              <a:rPr kumimoji="1" lang="en-US" altLang="ko-KR" dirty="0"/>
            </a:br>
            <a:r>
              <a:rPr kumimoji="1" lang="ko-KR" altLang="en-US" dirty="0"/>
              <a:t>컴퓨팅 시스템의 능력</a:t>
            </a:r>
          </a:p>
        </p:txBody>
      </p:sp>
      <p:sp>
        <p:nvSpPr>
          <p:cNvPr id="7" name="아래로 구부러진 화살표[C] 6">
            <a:extLst>
              <a:ext uri="{FF2B5EF4-FFF2-40B4-BE49-F238E27FC236}">
                <a16:creationId xmlns:a16="http://schemas.microsoft.com/office/drawing/2014/main" id="{37611A5A-A9E9-A66F-8670-66AE8B474341}"/>
              </a:ext>
            </a:extLst>
          </p:cNvPr>
          <p:cNvSpPr/>
          <p:nvPr/>
        </p:nvSpPr>
        <p:spPr>
          <a:xfrm>
            <a:off x="5284268" y="1802067"/>
            <a:ext cx="1472665" cy="52982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아래로 구부러진 화살표[C] 7">
            <a:extLst>
              <a:ext uri="{FF2B5EF4-FFF2-40B4-BE49-F238E27FC236}">
                <a16:creationId xmlns:a16="http://schemas.microsoft.com/office/drawing/2014/main" id="{C28DB6D2-1213-F6BC-F598-D5EC9A417855}"/>
              </a:ext>
            </a:extLst>
          </p:cNvPr>
          <p:cNvSpPr/>
          <p:nvPr/>
        </p:nvSpPr>
        <p:spPr>
          <a:xfrm rot="10800000">
            <a:off x="5243763" y="2533587"/>
            <a:ext cx="1472665" cy="52981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38638-F07F-B09E-15DA-4FF187A446A4}"/>
              </a:ext>
            </a:extLst>
          </p:cNvPr>
          <p:cNvSpPr txBox="1"/>
          <p:nvPr/>
        </p:nvSpPr>
        <p:spPr>
          <a:xfrm>
            <a:off x="940162" y="3151720"/>
            <a:ext cx="5039933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추상화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(Abstraction)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실제 세계의 문제를 해결 가능한 형태로 표현하기 위한 사고 과정으로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문제를 해결하기 위하여 필요한 자료를 수집 및 분석하고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필요한 표현 방법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도표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그래프 등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을 활용하여 눈으로 보기 쉽게 나타내고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복잡한 요소를 작은 단위로 분해하고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해결에 필요한 변수들을 추출하여 적절한 해결 모델을 설계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하는 과정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B1F792-E33F-83FC-D636-8B2CF155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84297"/>
            <a:ext cx="4959819" cy="228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39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26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컴퓨팅 사고력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369869" y="577075"/>
            <a:ext cx="7822131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사고의 핵심 구성요소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0612E3B-9AEF-65D5-A135-0E7216020C91}"/>
              </a:ext>
            </a:extLst>
          </p:cNvPr>
          <p:cNvSpPr/>
          <p:nvPr/>
        </p:nvSpPr>
        <p:spPr>
          <a:xfrm>
            <a:off x="1940293" y="2066977"/>
            <a:ext cx="3137835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추상화 </a:t>
            </a:r>
            <a:r>
              <a:rPr kumimoji="1" lang="en-US" altLang="ko-KR" dirty="0"/>
              <a:t>(Abstraction)</a:t>
            </a:r>
            <a:br>
              <a:rPr kumimoji="1" lang="en-US" altLang="ko-KR" dirty="0"/>
            </a:br>
            <a:r>
              <a:rPr kumimoji="1" lang="ko-KR" altLang="en-US" dirty="0"/>
              <a:t>인간의 사고과정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8C60E2-2380-5303-1985-27C18E26EC9A}"/>
              </a:ext>
            </a:extLst>
          </p:cNvPr>
          <p:cNvSpPr/>
          <p:nvPr/>
        </p:nvSpPr>
        <p:spPr>
          <a:xfrm>
            <a:off x="6882063" y="2066977"/>
            <a:ext cx="3137835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자동화 </a:t>
            </a:r>
            <a:r>
              <a:rPr kumimoji="1" lang="en-US" altLang="ko-KR" dirty="0"/>
              <a:t>(Automation)</a:t>
            </a:r>
            <a:br>
              <a:rPr kumimoji="1" lang="en-US" altLang="ko-KR" dirty="0"/>
            </a:br>
            <a:r>
              <a:rPr kumimoji="1" lang="ko-KR" altLang="en-US" dirty="0"/>
              <a:t>컴퓨팅 시스템의 능력</a:t>
            </a:r>
          </a:p>
        </p:txBody>
      </p:sp>
      <p:sp>
        <p:nvSpPr>
          <p:cNvPr id="7" name="아래로 구부러진 화살표[C] 6">
            <a:extLst>
              <a:ext uri="{FF2B5EF4-FFF2-40B4-BE49-F238E27FC236}">
                <a16:creationId xmlns:a16="http://schemas.microsoft.com/office/drawing/2014/main" id="{37611A5A-A9E9-A66F-8670-66AE8B474341}"/>
              </a:ext>
            </a:extLst>
          </p:cNvPr>
          <p:cNvSpPr/>
          <p:nvPr/>
        </p:nvSpPr>
        <p:spPr>
          <a:xfrm>
            <a:off x="5284268" y="1802067"/>
            <a:ext cx="1472665" cy="52982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아래로 구부러진 화살표[C] 7">
            <a:extLst>
              <a:ext uri="{FF2B5EF4-FFF2-40B4-BE49-F238E27FC236}">
                <a16:creationId xmlns:a16="http://schemas.microsoft.com/office/drawing/2014/main" id="{C28DB6D2-1213-F6BC-F598-D5EC9A417855}"/>
              </a:ext>
            </a:extLst>
          </p:cNvPr>
          <p:cNvSpPr/>
          <p:nvPr/>
        </p:nvSpPr>
        <p:spPr>
          <a:xfrm rot="10800000">
            <a:off x="5243763" y="2533587"/>
            <a:ext cx="1472665" cy="52981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38638-F07F-B09E-15DA-4FF187A446A4}"/>
              </a:ext>
            </a:extLst>
          </p:cNvPr>
          <p:cNvSpPr txBox="1"/>
          <p:nvPr/>
        </p:nvSpPr>
        <p:spPr>
          <a:xfrm>
            <a:off x="940162" y="3520231"/>
            <a:ext cx="5039933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자동화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(Automation)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추상화 과정에서 만들어진 해결 모델을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컴퓨터가 이해할 수 있는 프로그래밍 언어로 표현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하여 인간이 처리하기 어려운 많은 양의 반복된 작업이나 시뮬레이션을 실시하는 것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4098" name="Picture 2" descr="어려운 코딩 쉽게 배워요&quot;…'블록코딩', 업계서 혁신 교육도구로 입소문 &lt; 기술 &lt; 기사본문 - AI타임스">
            <a:extLst>
              <a:ext uri="{FF2B5EF4-FFF2-40B4-BE49-F238E27FC236}">
                <a16:creationId xmlns:a16="http://schemas.microsoft.com/office/drawing/2014/main" id="{8E9FE53C-6D82-62BB-0597-31CBE7B4E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79" y="3466177"/>
            <a:ext cx="4081113" cy="272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061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27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알고리즘의 정의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333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어떤 문제를 해결하기 위해 명확히 정의된 유한 개의 규칙과 절차의 모임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.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정확히 정의된 한정된 개수의 규제나 명령의 집합이며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한정된 규칙을 적용함으로써 문제를 해결하는 것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네이버 지식백과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어떤 문제를 해결할 때 해결 절차를 알기 쉽도록 기술하는 논리적인 절차 과정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어떤 일을 하기 위한 방법 및 절차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365854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28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버블 정렬(Bubble Sort)">
            <a:extLst>
              <a:ext uri="{FF2B5EF4-FFF2-40B4-BE49-F238E27FC236}">
                <a16:creationId xmlns:a16="http://schemas.microsoft.com/office/drawing/2014/main" id="{A0BED0A5-FD4A-B756-6921-CF0828AE5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01" y="802800"/>
            <a:ext cx="10329999" cy="58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7808190" y="6336754"/>
            <a:ext cx="4383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알고리즘 예시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버블정렬</a:t>
            </a:r>
            <a:endParaRPr lang="ko-KR" altLang="en-US" sz="14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639182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29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만족 조건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833314" cy="333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입력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외부에서 제공되는 데이터가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개 이상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출력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적어도 한 가지의 결과를 생성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명확성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각 명령들은 명확해야 하며 모호해선 안됨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유한성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알고리즘의 명령대로 수행하면 어떤 경우에도 한정된 수의 단계 뒤에는 반드시 종료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유효성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각 연산이 명확해서만은 안되고 반드시 실행 가능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790220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30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특성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833314" cy="278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효과성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하나의 알고리즘은 동일 유형의 문제 군에 집단적 해결 보장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정확성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정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확한 알고리즘은 모든 입력에 대하여 항상 올바른 답 보장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효율성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알고리즘은 정확한 답을 보장할 뿐 아니라 문제 해결의 최선의 방법 지향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전이성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하나의 알고리즘은 다른 알고리즘으로 변형이나 이전이 가능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854053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표현방법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–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자연어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A2F65-8FD3-F032-D2EC-536EA462F22C}"/>
              </a:ext>
            </a:extLst>
          </p:cNvPr>
          <p:cNvSpPr/>
          <p:nvPr/>
        </p:nvSpPr>
        <p:spPr>
          <a:xfrm>
            <a:off x="5297104" y="2411836"/>
            <a:ext cx="6529136" cy="29068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알고리즘 기술 시작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	</a:t>
            </a:r>
            <a:r>
              <a:rPr kumimoji="1" lang="ko-KR" altLang="en-US" dirty="0"/>
              <a:t>정수 값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a </a:t>
            </a:r>
            <a:r>
              <a:rPr kumimoji="1" lang="ko-KR" altLang="en-US" dirty="0"/>
              <a:t>변수에 대입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	</a:t>
            </a:r>
            <a:r>
              <a:rPr kumimoji="1" lang="ko-KR" altLang="en-US" dirty="0"/>
              <a:t>정수 값 </a:t>
            </a:r>
            <a:r>
              <a:rPr kumimoji="1" lang="en-US" altLang="ko-KR" dirty="0"/>
              <a:t>23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b</a:t>
            </a:r>
            <a:r>
              <a:rPr kumimoji="1" lang="ko-KR" altLang="en-US" dirty="0"/>
              <a:t> 변수에 대입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	a </a:t>
            </a:r>
            <a:r>
              <a:rPr kumimoji="1" lang="ko-KR" altLang="en-US" dirty="0"/>
              <a:t>변수의 값과 </a:t>
            </a:r>
            <a:r>
              <a:rPr kumimoji="1" lang="en-US" altLang="ko-KR" dirty="0"/>
              <a:t>b </a:t>
            </a:r>
            <a:r>
              <a:rPr kumimoji="1" lang="ko-KR" altLang="en-US" dirty="0"/>
              <a:t>변수의 값을 더해서 </a:t>
            </a:r>
            <a:r>
              <a:rPr kumimoji="1" lang="en-US" altLang="ko-KR" dirty="0"/>
              <a:t>c </a:t>
            </a:r>
            <a:r>
              <a:rPr kumimoji="1" lang="ko-KR" altLang="en-US" dirty="0"/>
              <a:t>변수에 대입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	c </a:t>
            </a:r>
            <a:r>
              <a:rPr kumimoji="1" lang="ko-KR" altLang="en-US" dirty="0"/>
              <a:t>변수의 값을 출력한다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알고리즘 기술 끝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9D9D6-01CF-D977-C942-A84E8136DAE6}"/>
              </a:ext>
            </a:extLst>
          </p:cNvPr>
          <p:cNvSpPr txBox="1"/>
          <p:nvPr/>
        </p:nvSpPr>
        <p:spPr>
          <a:xfrm>
            <a:off x="750771" y="1923744"/>
            <a:ext cx="4180573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일상생활에서 사용하는 한국어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영어 등과 같은 언어로 알고리즘을 기술하는 것을 의미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장점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사용자가 사용하기 쉽고 알아보기 쉬움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단점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말과 글이 지니는 모호한 성질 때문에 알고리즘의 조건 중 명확성을 지키지 못할 가능성 존재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A4C72-1BD9-3591-E609-619A97FC9F5E}"/>
              </a:ext>
            </a:extLst>
          </p:cNvPr>
          <p:cNvSpPr txBox="1"/>
          <p:nvPr/>
        </p:nvSpPr>
        <p:spPr>
          <a:xfrm>
            <a:off x="6096000" y="5501338"/>
            <a:ext cx="4383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&lt;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자연어 표현방법의 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&gt;</a:t>
            </a:r>
            <a:endParaRPr lang="ko-KR" altLang="en-US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76357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표현방법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–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순서도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(flow chart)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9D9D6-01CF-D977-C942-A84E8136DAE6}"/>
              </a:ext>
            </a:extLst>
          </p:cNvPr>
          <p:cNvSpPr txBox="1"/>
          <p:nvPr/>
        </p:nvSpPr>
        <p:spPr>
          <a:xfrm>
            <a:off x="750771" y="1923744"/>
            <a:ext cx="4180573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컴퓨터에 의해 처리하고자 하는 문제를 분석하여 그 처리 순서를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단계화시켜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상호간의 관계를 일정한 기호를 사용하여 나타낸 그림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장점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프로그램의 형태는 컴퓨터 기종이나 컴퓨터 언어에 따라 다르지만 이것을 유도하는 논리적인 방식에는 차이가 없어 완성된 순서도는 모든 컴퓨터에 사용 가능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A4C72-1BD9-3591-E609-619A97FC9F5E}"/>
              </a:ext>
            </a:extLst>
          </p:cNvPr>
          <p:cNvSpPr txBox="1"/>
          <p:nvPr/>
        </p:nvSpPr>
        <p:spPr>
          <a:xfrm>
            <a:off x="6096000" y="6015564"/>
            <a:ext cx="4383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&lt;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순서도 표현방법의 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&gt;</a:t>
            </a:r>
            <a:endParaRPr lang="ko-KR" altLang="en-US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6" name="수행의 시작/종료 5">
            <a:extLst>
              <a:ext uri="{FF2B5EF4-FFF2-40B4-BE49-F238E27FC236}">
                <a16:creationId xmlns:a16="http://schemas.microsoft.com/office/drawing/2014/main" id="{759107BC-FAA9-9862-A7D3-E1DB073FA6BA}"/>
              </a:ext>
            </a:extLst>
          </p:cNvPr>
          <p:cNvSpPr/>
          <p:nvPr/>
        </p:nvSpPr>
        <p:spPr>
          <a:xfrm>
            <a:off x="7524550" y="991402"/>
            <a:ext cx="1694046" cy="420340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</a:t>
            </a:r>
          </a:p>
        </p:txBody>
      </p:sp>
      <p:sp>
        <p:nvSpPr>
          <p:cNvPr id="7" name="준비 6">
            <a:extLst>
              <a:ext uri="{FF2B5EF4-FFF2-40B4-BE49-F238E27FC236}">
                <a16:creationId xmlns:a16="http://schemas.microsoft.com/office/drawing/2014/main" id="{23A23FBB-A6E1-5449-E099-763D8A7F7DFC}"/>
              </a:ext>
            </a:extLst>
          </p:cNvPr>
          <p:cNvSpPr/>
          <p:nvPr/>
        </p:nvSpPr>
        <p:spPr>
          <a:xfrm>
            <a:off x="7517331" y="1673487"/>
            <a:ext cx="1809549" cy="500513"/>
          </a:xfrm>
          <a:prstGeom prst="flowChartPrepa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a, b, c</a:t>
            </a:r>
            <a:endParaRPr kumimoji="1" lang="ko-KR" altLang="en-US" dirty="0"/>
          </a:p>
        </p:txBody>
      </p:sp>
      <p:sp>
        <p:nvSpPr>
          <p:cNvPr id="8" name="데이터 7">
            <a:extLst>
              <a:ext uri="{FF2B5EF4-FFF2-40B4-BE49-F238E27FC236}">
                <a16:creationId xmlns:a16="http://schemas.microsoft.com/office/drawing/2014/main" id="{9A25DAC3-B545-EED5-4335-5569C2A5787F}"/>
              </a:ext>
            </a:extLst>
          </p:cNvPr>
          <p:cNvSpPr/>
          <p:nvPr/>
        </p:nvSpPr>
        <p:spPr>
          <a:xfrm>
            <a:off x="7517331" y="2491120"/>
            <a:ext cx="1708484" cy="56083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 = 10</a:t>
            </a:r>
          </a:p>
          <a:p>
            <a:pPr algn="ctr"/>
            <a:r>
              <a:rPr kumimoji="1" lang="en-US" altLang="ko-KR" dirty="0"/>
              <a:t>a =23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0395FB-B68B-85BE-7600-063270B38CD7}"/>
              </a:ext>
            </a:extLst>
          </p:cNvPr>
          <p:cNvSpPr/>
          <p:nvPr/>
        </p:nvSpPr>
        <p:spPr>
          <a:xfrm>
            <a:off x="7517331" y="3359217"/>
            <a:ext cx="1694046" cy="545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 = </a:t>
            </a:r>
            <a:r>
              <a:rPr kumimoji="1" lang="en-US" altLang="ko-KR" dirty="0" err="1"/>
              <a:t>a+b</a:t>
            </a:r>
            <a:endParaRPr kumimoji="1" lang="ko-KR" altLang="en-US" dirty="0"/>
          </a:p>
        </p:txBody>
      </p:sp>
      <p:sp>
        <p:nvSpPr>
          <p:cNvPr id="10" name="데이터 9">
            <a:extLst>
              <a:ext uri="{FF2B5EF4-FFF2-40B4-BE49-F238E27FC236}">
                <a16:creationId xmlns:a16="http://schemas.microsoft.com/office/drawing/2014/main" id="{C3113789-FB96-A8B3-F51E-5B861265A7D3}"/>
              </a:ext>
            </a:extLst>
          </p:cNvPr>
          <p:cNvSpPr/>
          <p:nvPr/>
        </p:nvSpPr>
        <p:spPr>
          <a:xfrm>
            <a:off x="7502893" y="4293127"/>
            <a:ext cx="1708484" cy="48126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</a:t>
            </a:r>
            <a:endParaRPr kumimoji="1" lang="ko-KR" altLang="en-US" dirty="0"/>
          </a:p>
        </p:txBody>
      </p:sp>
      <p:sp>
        <p:nvSpPr>
          <p:cNvPr id="11" name="수행의 시작/종료 10">
            <a:extLst>
              <a:ext uri="{FF2B5EF4-FFF2-40B4-BE49-F238E27FC236}">
                <a16:creationId xmlns:a16="http://schemas.microsoft.com/office/drawing/2014/main" id="{7BE42C73-08B6-9C89-FD50-AF0664073E7F}"/>
              </a:ext>
            </a:extLst>
          </p:cNvPr>
          <p:cNvSpPr/>
          <p:nvPr/>
        </p:nvSpPr>
        <p:spPr>
          <a:xfrm>
            <a:off x="7440882" y="5147001"/>
            <a:ext cx="1694046" cy="420340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끝</a:t>
            </a:r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B305BCAD-9917-C2BC-3E41-6B2FC0AA4BC5}"/>
              </a:ext>
            </a:extLst>
          </p:cNvPr>
          <p:cNvSpPr/>
          <p:nvPr/>
        </p:nvSpPr>
        <p:spPr>
          <a:xfrm>
            <a:off x="8345770" y="1445644"/>
            <a:ext cx="71154" cy="2123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8DF94182-F9F3-21B2-7D19-06E192F82413}"/>
              </a:ext>
            </a:extLst>
          </p:cNvPr>
          <p:cNvSpPr/>
          <p:nvPr/>
        </p:nvSpPr>
        <p:spPr>
          <a:xfrm>
            <a:off x="8334268" y="2216678"/>
            <a:ext cx="82656" cy="2433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D5BEA14F-910E-50C3-0C86-1A76E1928146}"/>
              </a:ext>
            </a:extLst>
          </p:cNvPr>
          <p:cNvSpPr/>
          <p:nvPr/>
        </p:nvSpPr>
        <p:spPr>
          <a:xfrm>
            <a:off x="8320738" y="3075551"/>
            <a:ext cx="67984" cy="252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B0ADD8EC-FA4A-99D7-EB49-6F98C9CCD592}"/>
              </a:ext>
            </a:extLst>
          </p:cNvPr>
          <p:cNvSpPr/>
          <p:nvPr/>
        </p:nvSpPr>
        <p:spPr>
          <a:xfrm>
            <a:off x="8307865" y="3955399"/>
            <a:ext cx="78089" cy="2924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67E70F98-67FB-B6DD-FE69-9D51DC185BEA}"/>
              </a:ext>
            </a:extLst>
          </p:cNvPr>
          <p:cNvSpPr/>
          <p:nvPr/>
        </p:nvSpPr>
        <p:spPr>
          <a:xfrm>
            <a:off x="8307865" y="4819649"/>
            <a:ext cx="75811" cy="2827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455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5462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표현방법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–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프로그래밍 언어 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9D9D6-01CF-D977-C942-A84E8136DAE6}"/>
              </a:ext>
            </a:extLst>
          </p:cNvPr>
          <p:cNvSpPr txBox="1"/>
          <p:nvPr/>
        </p:nvSpPr>
        <p:spPr>
          <a:xfrm>
            <a:off x="750771" y="1923744"/>
            <a:ext cx="4638352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C, Java, python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과 같은 프로그래밍 언어를 적용하여 알고리즘을 기술 하는 방법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장점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알고리즘을 작성하는 동작과 프로그래밍 하는 동작이 일치하므로 프로그래밍 작업 용이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단점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특정 프로그래밍 언어에 맞게 알고리즘을 기술하면 해당 언어가 지원하지 못하는 자료 구조 형태나 알고리즘을 적절히 표현 못할 수 있음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.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A4C72-1BD9-3591-E609-619A97FC9F5E}"/>
              </a:ext>
            </a:extLst>
          </p:cNvPr>
          <p:cNvSpPr txBox="1"/>
          <p:nvPr/>
        </p:nvSpPr>
        <p:spPr>
          <a:xfrm>
            <a:off x="6096000" y="6015564"/>
            <a:ext cx="4383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&lt;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프로그래밍 언어 표현방법의 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&gt;</a:t>
            </a:r>
            <a:endParaRPr lang="ko-KR" altLang="en-US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542002-4FB8-D934-B793-D1E418734116}"/>
              </a:ext>
            </a:extLst>
          </p:cNvPr>
          <p:cNvSpPr/>
          <p:nvPr/>
        </p:nvSpPr>
        <p:spPr>
          <a:xfrm>
            <a:off x="5863219" y="1752558"/>
            <a:ext cx="5294407" cy="39299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main()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{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   int a, b, c;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   a = 10;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   b = 23;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   c = a + b;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   </a:t>
            </a:r>
            <a:r>
              <a:rPr kumimoji="1" lang="en-US" altLang="ko-KR" dirty="0" err="1"/>
              <a:t>printf</a:t>
            </a:r>
            <a:r>
              <a:rPr kumimoji="1" lang="en-US" altLang="ko-KR" dirty="0"/>
              <a:t>(“%d \n”, c);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}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095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9194F2F-8E8E-4A22-8D03-7901CCE4CB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464755 h 6858000"/>
              <a:gd name="connsiteX3" fmla="*/ 12098621 w 12192000"/>
              <a:gd name="connsiteY3" fmla="*/ 5539366 h 6858000"/>
              <a:gd name="connsiteX4" fmla="*/ 2726913 w 12192000"/>
              <a:gd name="connsiteY4" fmla="*/ 6782104 h 6858000"/>
              <a:gd name="connsiteX5" fmla="*/ 257953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464755"/>
                </a:lnTo>
                <a:lnTo>
                  <a:pt x="12098621" y="5539366"/>
                </a:lnTo>
                <a:cubicBezTo>
                  <a:pt x="9195323" y="7767439"/>
                  <a:pt x="5311499" y="5589148"/>
                  <a:pt x="2726913" y="6782104"/>
                </a:cubicBezTo>
                <a:lnTo>
                  <a:pt x="257953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3" name="직선 연결선 13">
            <a:extLst>
              <a:ext uri="{FF2B5EF4-FFF2-40B4-BE49-F238E27FC236}">
                <a16:creationId xmlns:a16="http://schemas.microsoft.com/office/drawing/2014/main" id="{9EBF783B-D963-3CF5-E35E-885FE6941026}"/>
              </a:ext>
            </a:extLst>
          </p:cNvPr>
          <p:cNvCxnSpPr>
            <a:cxnSpLocks/>
          </p:cNvCxnSpPr>
          <p:nvPr/>
        </p:nvCxnSpPr>
        <p:spPr>
          <a:xfrm>
            <a:off x="0" y="577075"/>
            <a:ext cx="12192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04B85B-1ED7-5EFA-6943-11C5912D2770}"/>
              </a:ext>
            </a:extLst>
          </p:cNvPr>
          <p:cNvSpPr txBox="1"/>
          <p:nvPr/>
        </p:nvSpPr>
        <p:spPr>
          <a:xfrm>
            <a:off x="591415" y="1154151"/>
            <a:ext cx="7343522" cy="199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PART 3</a:t>
            </a: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 기본 사용법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50" name="Picture 2" descr="Kids and coding: What are students learning to make with code in school?">
            <a:extLst>
              <a:ext uri="{FF2B5EF4-FFF2-40B4-BE49-F238E27FC236}">
                <a16:creationId xmlns:a16="http://schemas.microsoft.com/office/drawing/2014/main" id="{A8310FF7-B6B8-7CE7-2445-DAF748A07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744" l="706" r="94235">
                        <a14:foregroundMark x1="27294" y1="26848" x2="31294" y2="30920"/>
                        <a14:foregroundMark x1="29647" y1="24434" x2="36118" y2="34087"/>
                        <a14:foregroundMark x1="37059" y1="26848" x2="37765" y2="39668"/>
                        <a14:foregroundMark x1="38588" y1="22474" x2="38235" y2="36350"/>
                        <a14:foregroundMark x1="26353" y1="25943" x2="25294" y2="38009"/>
                        <a14:foregroundMark x1="40000" y1="23077" x2="39882" y2="35294"/>
                        <a14:foregroundMark x1="40353" y1="22926" x2="40118" y2="34389"/>
                        <a14:foregroundMark x1="40588" y1="24736" x2="40118" y2="37406"/>
                        <a14:foregroundMark x1="40000" y1="23982" x2="40118" y2="35445"/>
                        <a14:foregroundMark x1="50353" y1="22775" x2="51059" y2="29261"/>
                        <a14:foregroundMark x1="7529" y1="57768" x2="8471" y2="69683"/>
                        <a14:foregroundMark x1="8471" y1="69683" x2="8706" y2="70287"/>
                        <a14:foregroundMark x1="5765" y1="59578" x2="5176" y2="70739"/>
                        <a14:foregroundMark x1="2471" y1="63499" x2="706" y2="67572"/>
                        <a14:foregroundMark x1="66706" y1="27753" x2="74118" y2="36350"/>
                        <a14:foregroundMark x1="89529" y1="39517" x2="90118" y2="52640"/>
                        <a14:foregroundMark x1="91294" y1="44947" x2="94235" y2="63499"/>
                        <a14:foregroundMark x1="38588" y1="22172" x2="25294" y2="21418"/>
                        <a14:foregroundMark x1="40353" y1="22474" x2="39176" y2="37104"/>
                        <a14:foregroundMark x1="40706" y1="35445" x2="40588" y2="22624"/>
                        <a14:foregroundMark x1="40706" y1="22323" x2="40471" y2="35747"/>
                        <a14:foregroundMark x1="68824" y1="24585" x2="75412" y2="2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80"/>
            <a:ext cx="5216257" cy="40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8EBE4-E754-AB04-3B61-C1008CEE27C2}"/>
              </a:ext>
            </a:extLst>
          </p:cNvPr>
          <p:cNvSpPr txBox="1"/>
          <p:nvPr/>
        </p:nvSpPr>
        <p:spPr>
          <a:xfrm>
            <a:off x="1024275" y="3724016"/>
            <a:ext cx="647780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 설치 및 실행 하기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 인터페이스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 기본조작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3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 </a:t>
            </a:r>
            <a:r>
              <a:rPr lang="ko-KR" altLang="en-US" sz="700" kern="0" dirty="0">
                <a:solidFill>
                  <a:srgbClr val="A2959E"/>
                </a:solidFill>
              </a:rPr>
              <a:t> </a:t>
            </a:r>
            <a:r>
              <a:rPr lang="en-US" altLang="ko-KR" sz="700" kern="0" dirty="0">
                <a:solidFill>
                  <a:srgbClr val="A2959E"/>
                </a:solidFill>
              </a:rPr>
              <a:t>  Enjoy your coding life with AETHER</a:t>
            </a: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362701" y="577075"/>
            <a:ext cx="482929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310085-31ED-5B39-70A4-7C41B889B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69" y="1154152"/>
            <a:ext cx="6022031" cy="454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E149D-B1A0-A207-9C28-C23DE030381A}"/>
              </a:ext>
            </a:extLst>
          </p:cNvPr>
          <p:cNvSpPr txBox="1"/>
          <p:nvPr/>
        </p:nvSpPr>
        <p:spPr>
          <a:xfrm>
            <a:off x="486887" y="1154151"/>
            <a:ext cx="518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초중고 대상으로 급성장 중인 국내 코딩교육 시장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5A7B4-887B-0D8E-603A-A84ED86E6B9B}"/>
              </a:ext>
            </a:extLst>
          </p:cNvPr>
          <p:cNvSpPr txBox="1"/>
          <p:nvPr/>
        </p:nvSpPr>
        <p:spPr>
          <a:xfrm>
            <a:off x="486887" y="3022000"/>
            <a:ext cx="4959756" cy="2118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Gong Gothic Medium" pitchFamily="2" charset="-127"/>
              <a:ea typeface="Gong Gothic Medium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지난해 교육부가 발표한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‘2022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년 초중고 사교육비 조사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'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결과에 따르면 초중고 사교육 시장 규모는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연간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</a:rPr>
              <a:t>약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</a:rPr>
              <a:t>26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조원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에 이른다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초중고 학생 수는 줄었지만 전체 시장 규모는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</a:rPr>
              <a:t>전년도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 대비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천억 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(10.8%)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늘었다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. </a:t>
            </a:r>
            <a:b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사각형: 둥근 모서리 13">
            <a:extLst>
              <a:ext uri="{FF2B5EF4-FFF2-40B4-BE49-F238E27FC236}">
                <a16:creationId xmlns:a16="http://schemas.microsoft.com/office/drawing/2014/main" id="{C0CD3457-B310-0146-4C9B-95C9EB6312FA}"/>
              </a:ext>
            </a:extLst>
          </p:cNvPr>
          <p:cNvSpPr/>
          <p:nvPr/>
        </p:nvSpPr>
        <p:spPr>
          <a:xfrm>
            <a:off x="545666" y="1719469"/>
            <a:ext cx="4959756" cy="1073427"/>
          </a:xfrm>
          <a:prstGeom prst="roundRect">
            <a:avLst>
              <a:gd name="adj" fmla="val 5989"/>
            </a:avLst>
          </a:prstGeom>
          <a:solidFill>
            <a:schemeClr val="tx2">
              <a:lumMod val="75000"/>
            </a:schemeClr>
          </a:solidFill>
          <a:ln>
            <a:solidFill>
              <a:srgbClr val="677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코딩 교육</a:t>
            </a:r>
            <a:endParaRPr lang="en-US" altLang="ko-KR" sz="1400" i="1" dirty="0">
              <a:solidFill>
                <a:schemeClr val="bg1"/>
              </a:solidFill>
              <a:effectLst/>
              <a:latin typeface="Gong Gothic Medium" pitchFamily="2" charset="-127"/>
              <a:ea typeface="Gong Gothic Medium" pitchFamily="2" charset="-127"/>
            </a:endParaRPr>
          </a:p>
          <a:p>
            <a:pPr algn="ctr" fontAlgn="base"/>
            <a:endParaRPr lang="en-US" altLang="ko-KR" sz="1400" i="1" dirty="0">
              <a:solidFill>
                <a:schemeClr val="bg1"/>
              </a:solidFill>
              <a:latin typeface="Gong Gothic Medium" pitchFamily="2" charset="-127"/>
              <a:ea typeface="Gong Gothic Medium" pitchFamily="2" charset="-127"/>
            </a:endParaRPr>
          </a:p>
          <a:p>
            <a:pPr algn="ctr" fontAlgn="base"/>
            <a:r>
              <a:rPr lang="en-US" altLang="ko-KR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“</a:t>
            </a:r>
            <a:r>
              <a:rPr lang="ko-KR" altLang="en-US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영어</a:t>
            </a:r>
            <a:r>
              <a:rPr lang="en-US" altLang="ko-KR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, </a:t>
            </a:r>
            <a:r>
              <a:rPr lang="ko-KR" altLang="en-US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수학에 이어 세번째로 많은 사교육비를 투자하는 과목</a:t>
            </a:r>
            <a:r>
              <a:rPr lang="en-US" altLang="ko-KR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4ECC3-F6B8-EFC0-031B-F8937B7CEA44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0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설치 및 실행하기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6096000" y="577075"/>
            <a:ext cx="6096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4A9E3D2-1A36-D657-434A-0FE08082AEC3}"/>
              </a:ext>
            </a:extLst>
          </p:cNvPr>
          <p:cNvSpPr txBox="1"/>
          <p:nvPr/>
        </p:nvSpPr>
        <p:spPr>
          <a:xfrm>
            <a:off x="553155" y="1154151"/>
            <a:ext cx="6479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제이프로 네이버 카페 접속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cafe.naver.com</a:t>
            </a:r>
            <a:r>
              <a:rPr lang="ko-KR" altLang="en-US" dirty="0"/>
              <a:t>/</a:t>
            </a:r>
            <a:r>
              <a:rPr lang="ko-KR" altLang="en-US" dirty="0" err="1"/>
              <a:t>zaypro</a:t>
            </a:r>
            <a:r>
              <a:rPr lang="ko-KR" altLang="en-US" dirty="0"/>
              <a:t>/5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A23AC09-C8F8-30DD-04AE-21A578ED2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5032"/>
          <a:stretch/>
        </p:blipFill>
        <p:spPr>
          <a:xfrm>
            <a:off x="553156" y="1696606"/>
            <a:ext cx="4605866" cy="476523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515ED4-BE44-593D-E4F1-441FBF6CDBDE}"/>
              </a:ext>
            </a:extLst>
          </p:cNvPr>
          <p:cNvSpPr/>
          <p:nvPr/>
        </p:nvSpPr>
        <p:spPr>
          <a:xfrm>
            <a:off x="440266" y="6005689"/>
            <a:ext cx="970845" cy="2400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7B4D69-3333-6714-B933-F7445B863DD7}"/>
              </a:ext>
            </a:extLst>
          </p:cNvPr>
          <p:cNvSpPr/>
          <p:nvPr/>
        </p:nvSpPr>
        <p:spPr>
          <a:xfrm>
            <a:off x="2692399" y="4329288"/>
            <a:ext cx="1778001" cy="2427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1F88A60-C673-8A12-6CD9-091F5DDC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88" y="1696606"/>
            <a:ext cx="6110111" cy="330051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AE1BD6D-6292-3FCD-DF2A-01651FB8DF8E}"/>
              </a:ext>
            </a:extLst>
          </p:cNvPr>
          <p:cNvSpPr/>
          <p:nvPr/>
        </p:nvSpPr>
        <p:spPr>
          <a:xfrm>
            <a:off x="7890932" y="3736622"/>
            <a:ext cx="1275646" cy="3386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4C52EE-B229-7ADA-0E81-2D3261B2A283}"/>
              </a:ext>
            </a:extLst>
          </p:cNvPr>
          <p:cNvSpPr txBox="1"/>
          <p:nvPr/>
        </p:nvSpPr>
        <p:spPr>
          <a:xfrm>
            <a:off x="5500510" y="5170246"/>
            <a:ext cx="6138334" cy="115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실시간 보호 기능 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인증된 어플리케이션 신청 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배포 게시판 클릭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제이프로 최신버전 다운로드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제이프로 설치파일 실행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25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설치 및 실행하기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6096000" y="577075"/>
            <a:ext cx="6096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1592693-57AD-B2B9-0233-3EAA125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5" y="2022440"/>
            <a:ext cx="5029077" cy="450234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07B860B-F4BD-D781-D9B3-691A91BD83A2}"/>
              </a:ext>
            </a:extLst>
          </p:cNvPr>
          <p:cNvGrpSpPr/>
          <p:nvPr/>
        </p:nvGrpSpPr>
        <p:grpSpPr>
          <a:xfrm>
            <a:off x="484336" y="810214"/>
            <a:ext cx="4651371" cy="1090748"/>
            <a:chOff x="667961" y="900699"/>
            <a:chExt cx="4651371" cy="10907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0D831E-6C64-9C72-9406-6B3D1BB01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2727" l="9735" r="92920">
                          <a14:foregroundMark x1="62832" y1="59091" x2="69027" y2="70000"/>
                          <a14:foregroundMark x1="50442" y1="30909" x2="70796" y2="29091"/>
                          <a14:foregroundMark x1="46903" y1="39091" x2="62832" y2="40000"/>
                          <a14:foregroundMark x1="62832" y1="39091" x2="85841" y2="39091"/>
                          <a14:foregroundMark x1="34513" y1="36364" x2="37168" y2="57273"/>
                          <a14:foregroundMark x1="27434" y1="46364" x2="39823" y2="46364"/>
                          <a14:foregroundMark x1="26549" y1="45455" x2="52212" y2="45455"/>
                          <a14:foregroundMark x1="40708" y1="50000" x2="39823" y2="59091"/>
                          <a14:foregroundMark x1="34513" y1="64545" x2="54867" y2="64545"/>
                          <a14:foregroundMark x1="49558" y1="93636" x2="61947" y2="89091"/>
                          <a14:foregroundMark x1="37168" y1="18182" x2="57522" y2="20000"/>
                          <a14:foregroundMark x1="59292" y1="15455" x2="71681" y2="15455"/>
                          <a14:foregroundMark x1="69912" y1="18182" x2="77876" y2="48182"/>
                          <a14:foregroundMark x1="71681" y1="14545" x2="83186" y2="13636"/>
                          <a14:foregroundMark x1="36283" y1="18182" x2="18584" y2="49091"/>
                          <a14:foregroundMark x1="18584" y1="49091" x2="18584" y2="84545"/>
                          <a14:foregroundMark x1="18584" y1="84545" x2="19469" y2="87273"/>
                          <a14:foregroundMark x1="15044" y1="91818" x2="58407" y2="90000"/>
                          <a14:foregroundMark x1="38053" y1="85455" x2="38053" y2="51818"/>
                          <a14:foregroundMark x1="43363" y1="71818" x2="64602" y2="65455"/>
                          <a14:foregroundMark x1="58407" y1="54545" x2="52212" y2="81818"/>
                          <a14:foregroundMark x1="81416" y1="17273" x2="87611" y2="16364"/>
                          <a14:foregroundMark x1="90265" y1="14545" x2="92920" y2="88182"/>
                          <a14:foregroundMark x1="92920" y1="88182" x2="91150" y2="890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7961" y="900699"/>
              <a:ext cx="606128" cy="63608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5A7F65-746A-6464-5EFE-528E649AFDCA}"/>
                </a:ext>
              </a:extLst>
            </p:cNvPr>
            <p:cNvSpPr txBox="1"/>
            <p:nvPr/>
          </p:nvSpPr>
          <p:spPr>
            <a:xfrm>
              <a:off x="1396921" y="900699"/>
              <a:ext cx="3922411" cy="1090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Challengers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선택 및 시작 어플리케이션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앱추가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]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버튼 클릭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[OPTION]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 클릭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아래 화면대로 예제 앱 구성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확인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]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클릭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9AD06A-1B52-E592-639E-D6A68C83E0E1}"/>
              </a:ext>
            </a:extLst>
          </p:cNvPr>
          <p:cNvGrpSpPr/>
          <p:nvPr/>
        </p:nvGrpSpPr>
        <p:grpSpPr>
          <a:xfrm>
            <a:off x="5677993" y="836113"/>
            <a:ext cx="5569214" cy="997138"/>
            <a:chOff x="6306094" y="785009"/>
            <a:chExt cx="5569214" cy="9971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8820ED-51B2-CD57-526C-6B2CF523E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094" y="785009"/>
              <a:ext cx="636076" cy="63607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07777D-ACA8-BB3C-4FCA-30C51D9B9419}"/>
                </a:ext>
              </a:extLst>
            </p:cNvPr>
            <p:cNvSpPr txBox="1"/>
            <p:nvPr/>
          </p:nvSpPr>
          <p:spPr>
            <a:xfrm>
              <a:off x="7053876" y="826821"/>
              <a:ext cx="4821432" cy="9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ZayPro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노드 기반 코딩 에디터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[Load]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 클릭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C:\challengers\assets-rem\widget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경로 찾기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나의 할 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.JSON”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열기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9" name="그림 18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7A0F8B97-0CBA-DB74-BD8B-8914F5724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93" y="2022440"/>
            <a:ext cx="6316996" cy="44394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F94825-3AB7-C7F6-6EB3-B27EB2912FB9}"/>
              </a:ext>
            </a:extLst>
          </p:cNvPr>
          <p:cNvSpPr/>
          <p:nvPr/>
        </p:nvSpPr>
        <p:spPr>
          <a:xfrm>
            <a:off x="545297" y="3779636"/>
            <a:ext cx="994958" cy="1005365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7AD28D-388B-83B7-29F3-1BD2B3029297}"/>
              </a:ext>
            </a:extLst>
          </p:cNvPr>
          <p:cNvSpPr/>
          <p:nvPr/>
        </p:nvSpPr>
        <p:spPr>
          <a:xfrm>
            <a:off x="2064943" y="6261463"/>
            <a:ext cx="782760" cy="260464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2A8A3B-46C3-DD55-A70E-BA3ADBF67759}"/>
              </a:ext>
            </a:extLst>
          </p:cNvPr>
          <p:cNvSpPr/>
          <p:nvPr/>
        </p:nvSpPr>
        <p:spPr>
          <a:xfrm>
            <a:off x="1759130" y="5486400"/>
            <a:ext cx="2386149" cy="441844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63BF7F-DEBA-9F73-23D5-1ACF24B85DE1}"/>
              </a:ext>
            </a:extLst>
          </p:cNvPr>
          <p:cNvSpPr/>
          <p:nvPr/>
        </p:nvSpPr>
        <p:spPr>
          <a:xfrm>
            <a:off x="2303415" y="3091653"/>
            <a:ext cx="1754779" cy="1693347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A31BDE-032F-A8A6-5A72-FB40E48F496C}"/>
              </a:ext>
            </a:extLst>
          </p:cNvPr>
          <p:cNvSpPr/>
          <p:nvPr/>
        </p:nvSpPr>
        <p:spPr>
          <a:xfrm>
            <a:off x="10859589" y="2383502"/>
            <a:ext cx="545011" cy="326924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0604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35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인터페이스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309937" y="577075"/>
            <a:ext cx="688206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C1A53D-9974-4FEC-8D39-0F128D5DADEB}"/>
              </a:ext>
            </a:extLst>
          </p:cNvPr>
          <p:cNvGrpSpPr/>
          <p:nvPr/>
        </p:nvGrpSpPr>
        <p:grpSpPr>
          <a:xfrm>
            <a:off x="1836188" y="1075774"/>
            <a:ext cx="7625941" cy="4501592"/>
            <a:chOff x="1571827" y="794219"/>
            <a:chExt cx="9294780" cy="54867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56E04D-6D47-29CB-870F-A2EA0A073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828" y="794219"/>
              <a:ext cx="9294779" cy="548670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6E314-0845-34E8-3001-4BBD00E8EBFA}"/>
                </a:ext>
              </a:extLst>
            </p:cNvPr>
            <p:cNvSpPr/>
            <p:nvPr/>
          </p:nvSpPr>
          <p:spPr>
            <a:xfrm>
              <a:off x="1571827" y="794219"/>
              <a:ext cx="2748063" cy="5486706"/>
            </a:xfrm>
            <a:prstGeom prst="rect">
              <a:avLst/>
            </a:prstGeom>
            <a:noFill/>
            <a:ln w="57150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B6D258-ADCF-415B-445B-3D9FCC8D8FE6}"/>
                </a:ext>
              </a:extLst>
            </p:cNvPr>
            <p:cNvSpPr/>
            <p:nvPr/>
          </p:nvSpPr>
          <p:spPr>
            <a:xfrm>
              <a:off x="4319890" y="794219"/>
              <a:ext cx="5204299" cy="5486706"/>
            </a:xfrm>
            <a:prstGeom prst="rect">
              <a:avLst/>
            </a:prstGeom>
            <a:noFill/>
            <a:ln w="57150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042DC2-673E-3EA3-DC7D-555289189516}"/>
                </a:ext>
              </a:extLst>
            </p:cNvPr>
            <p:cNvSpPr/>
            <p:nvPr/>
          </p:nvSpPr>
          <p:spPr>
            <a:xfrm>
              <a:off x="9602011" y="1595048"/>
              <a:ext cx="1264596" cy="4685875"/>
            </a:xfrm>
            <a:prstGeom prst="rect">
              <a:avLst/>
            </a:prstGeom>
            <a:noFill/>
            <a:ln w="57150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AC2776-002F-37FF-B039-EBB9C16E8517}"/>
                </a:ext>
              </a:extLst>
            </p:cNvPr>
            <p:cNvSpPr/>
            <p:nvPr/>
          </p:nvSpPr>
          <p:spPr>
            <a:xfrm>
              <a:off x="9602011" y="794219"/>
              <a:ext cx="1264596" cy="723090"/>
            </a:xfrm>
            <a:prstGeom prst="rect">
              <a:avLst/>
            </a:prstGeom>
            <a:noFill/>
            <a:ln w="57150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56C1E5E-F086-4EF2-9A47-A399A098FF20}"/>
              </a:ext>
            </a:extLst>
          </p:cNvPr>
          <p:cNvSpPr txBox="1"/>
          <p:nvPr/>
        </p:nvSpPr>
        <p:spPr>
          <a:xfrm>
            <a:off x="1864577" y="6233789"/>
            <a:ext cx="219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어플리케이션 실행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75776-F8CD-4CF5-9CCC-4688472CFCF1}"/>
              </a:ext>
            </a:extLst>
          </p:cNvPr>
          <p:cNvSpPr txBox="1"/>
          <p:nvPr/>
        </p:nvSpPr>
        <p:spPr>
          <a:xfrm>
            <a:off x="5245953" y="6233789"/>
            <a:ext cx="219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소스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B4FFE-5DEF-4FA3-8089-29321B556C2D}"/>
              </a:ext>
            </a:extLst>
          </p:cNvPr>
          <p:cNvSpPr txBox="1"/>
          <p:nvPr/>
        </p:nvSpPr>
        <p:spPr>
          <a:xfrm>
            <a:off x="7851375" y="6233789"/>
            <a:ext cx="219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노드 함수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197E02-C454-4F41-B9C4-AC402F25332E}"/>
              </a:ext>
            </a:extLst>
          </p:cNvPr>
          <p:cNvSpPr txBox="1"/>
          <p:nvPr/>
        </p:nvSpPr>
        <p:spPr>
          <a:xfrm>
            <a:off x="10060124" y="1075774"/>
            <a:ext cx="619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도구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2F3C09C-9F6F-4483-9E9E-FB4E7BA2A8E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963518" y="5640865"/>
            <a:ext cx="0" cy="592924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7898453-BD33-46D7-AF5C-0F135ED3C5CC}"/>
              </a:ext>
            </a:extLst>
          </p:cNvPr>
          <p:cNvCxnSpPr>
            <a:cxnSpLocks/>
          </p:cNvCxnSpPr>
          <p:nvPr/>
        </p:nvCxnSpPr>
        <p:spPr>
          <a:xfrm flipV="1">
            <a:off x="6344894" y="5675899"/>
            <a:ext cx="0" cy="52909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BB1CB2-E41D-4CE1-B9F3-9B623E568CBF}"/>
              </a:ext>
            </a:extLst>
          </p:cNvPr>
          <p:cNvCxnSpPr>
            <a:cxnSpLocks/>
          </p:cNvCxnSpPr>
          <p:nvPr/>
        </p:nvCxnSpPr>
        <p:spPr>
          <a:xfrm flipV="1">
            <a:off x="8950316" y="5675899"/>
            <a:ext cx="0" cy="52909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A867A7-3F48-4E6E-9B66-746CCEFC6B4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9525978" y="1445106"/>
            <a:ext cx="534146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343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36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 인터페이스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317958" y="577075"/>
            <a:ext cx="687404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266EAE94-E500-4614-9CA5-0B3ABEA7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70" y="1636337"/>
            <a:ext cx="1900553" cy="7391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B67479-1FDE-4A80-9CF7-DFC49BE9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2" y="2801050"/>
            <a:ext cx="5451674" cy="36374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7D3E45-7119-4141-8847-FD312745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52" y="1043279"/>
            <a:ext cx="1408723" cy="150348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7783F6-0914-4BE4-98C7-4939D9108248}"/>
              </a:ext>
            </a:extLst>
          </p:cNvPr>
          <p:cNvSpPr/>
          <p:nvPr/>
        </p:nvSpPr>
        <p:spPr>
          <a:xfrm>
            <a:off x="4024828" y="2987180"/>
            <a:ext cx="940290" cy="85078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설명선: 굽은 이중선 23">
            <a:extLst>
              <a:ext uri="{FF2B5EF4-FFF2-40B4-BE49-F238E27FC236}">
                <a16:creationId xmlns:a16="http://schemas.microsoft.com/office/drawing/2014/main" id="{B71F657D-09ED-4BA8-BB01-A0FF9C308A9B}"/>
              </a:ext>
            </a:extLst>
          </p:cNvPr>
          <p:cNvSpPr/>
          <p:nvPr/>
        </p:nvSpPr>
        <p:spPr>
          <a:xfrm rot="10800000">
            <a:off x="526065" y="959735"/>
            <a:ext cx="1627097" cy="1670567"/>
          </a:xfrm>
          <a:prstGeom prst="borderCallout3">
            <a:avLst>
              <a:gd name="adj1" fmla="val 18750"/>
              <a:gd name="adj2" fmla="val -2093"/>
              <a:gd name="adj3" fmla="val 18750"/>
              <a:gd name="adj4" fmla="val -16667"/>
              <a:gd name="adj5" fmla="val -15256"/>
              <a:gd name="adj6" fmla="val -16667"/>
              <a:gd name="adj7" fmla="val -33249"/>
              <a:gd name="adj8" fmla="val -11493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A3BDEE-502E-4E46-B610-38540A261A9A}"/>
              </a:ext>
            </a:extLst>
          </p:cNvPr>
          <p:cNvSpPr txBox="1"/>
          <p:nvPr/>
        </p:nvSpPr>
        <p:spPr>
          <a:xfrm>
            <a:off x="962025" y="2630303"/>
            <a:ext cx="704495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미니맵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2B2160-018C-4A27-8FAF-3B3BFF3E6AA8}"/>
              </a:ext>
            </a:extLst>
          </p:cNvPr>
          <p:cNvSpPr/>
          <p:nvPr/>
        </p:nvSpPr>
        <p:spPr>
          <a:xfrm>
            <a:off x="736556" y="1300608"/>
            <a:ext cx="305627" cy="164471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D54DCB-F2B6-4F69-95A6-4FF445E32FCF}"/>
              </a:ext>
            </a:extLst>
          </p:cNvPr>
          <p:cNvSpPr txBox="1"/>
          <p:nvPr/>
        </p:nvSpPr>
        <p:spPr>
          <a:xfrm>
            <a:off x="2351674" y="873773"/>
            <a:ext cx="218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생성된 노드들의 축소화면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81321E9-3A4D-41D6-A764-DF0AF2041F5D}"/>
              </a:ext>
            </a:extLst>
          </p:cNvPr>
          <p:cNvCxnSpPr>
            <a:cxnSpLocks/>
          </p:cNvCxnSpPr>
          <p:nvPr/>
        </p:nvCxnSpPr>
        <p:spPr>
          <a:xfrm flipH="1">
            <a:off x="1096164" y="1043940"/>
            <a:ext cx="1288896" cy="34259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설명선: 굽은 이중선 28">
            <a:extLst>
              <a:ext uri="{FF2B5EF4-FFF2-40B4-BE49-F238E27FC236}">
                <a16:creationId xmlns:a16="http://schemas.microsoft.com/office/drawing/2014/main" id="{3EBF0397-3EAC-43A5-906F-4DDEBB7366EF}"/>
              </a:ext>
            </a:extLst>
          </p:cNvPr>
          <p:cNvSpPr/>
          <p:nvPr/>
        </p:nvSpPr>
        <p:spPr>
          <a:xfrm rot="10800000">
            <a:off x="2815891" y="1540156"/>
            <a:ext cx="2051555" cy="909397"/>
          </a:xfrm>
          <a:prstGeom prst="borderCallout3">
            <a:avLst>
              <a:gd name="adj1" fmla="val 18750"/>
              <a:gd name="adj2" fmla="val -2093"/>
              <a:gd name="adj3" fmla="val 18750"/>
              <a:gd name="adj4" fmla="val -16667"/>
              <a:gd name="adj5" fmla="val -15256"/>
              <a:gd name="adj6" fmla="val -16667"/>
              <a:gd name="adj7" fmla="val -75074"/>
              <a:gd name="adj8" fmla="val -32187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26EA87-CB13-424B-851A-6D62FCF4E225}"/>
              </a:ext>
            </a:extLst>
          </p:cNvPr>
          <p:cNvSpPr/>
          <p:nvPr/>
        </p:nvSpPr>
        <p:spPr>
          <a:xfrm>
            <a:off x="4998539" y="2987958"/>
            <a:ext cx="1088386" cy="41114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2D3234-FFE6-44D2-9008-5AFDF2FDD3F8}"/>
              </a:ext>
            </a:extLst>
          </p:cNvPr>
          <p:cNvSpPr txBox="1"/>
          <p:nvPr/>
        </p:nvSpPr>
        <p:spPr>
          <a:xfrm>
            <a:off x="3348076" y="2460715"/>
            <a:ext cx="93035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 도구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3C19C-F402-4C08-8003-12D71F8C943E}"/>
              </a:ext>
            </a:extLst>
          </p:cNvPr>
          <p:cNvSpPr txBox="1"/>
          <p:nvPr/>
        </p:nvSpPr>
        <p:spPr>
          <a:xfrm>
            <a:off x="4965118" y="989179"/>
            <a:ext cx="1334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파일 저장 후 위젯 새로 고침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6545AA-997C-4A40-A527-9348CF0F4C36}"/>
              </a:ext>
            </a:extLst>
          </p:cNvPr>
          <p:cNvSpPr txBox="1"/>
          <p:nvPr/>
        </p:nvSpPr>
        <p:spPr>
          <a:xfrm>
            <a:off x="5045402" y="1673070"/>
            <a:ext cx="1254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다른 이름으로 저장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FEC9BEA-8818-4917-94F5-9E17C8EE18BC}"/>
              </a:ext>
            </a:extLst>
          </p:cNvPr>
          <p:cNvCxnSpPr>
            <a:cxnSpLocks/>
          </p:cNvCxnSpPr>
          <p:nvPr/>
        </p:nvCxnSpPr>
        <p:spPr>
          <a:xfrm flipH="1">
            <a:off x="4733925" y="1871663"/>
            <a:ext cx="404813" cy="17859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00DD89D-6E57-438E-8B4D-44B03CD5CB47}"/>
              </a:ext>
            </a:extLst>
          </p:cNvPr>
          <p:cNvCxnSpPr>
            <a:cxnSpLocks/>
          </p:cNvCxnSpPr>
          <p:nvPr/>
        </p:nvCxnSpPr>
        <p:spPr>
          <a:xfrm flipH="1">
            <a:off x="4731544" y="1281113"/>
            <a:ext cx="364332" cy="40957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23228D1-40E0-43DC-B036-29CB708B1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090" y="843481"/>
            <a:ext cx="1739082" cy="5240852"/>
          </a:xfrm>
          <a:prstGeom prst="rect">
            <a:avLst/>
          </a:prstGeom>
        </p:spPr>
      </p:pic>
      <p:sp>
        <p:nvSpPr>
          <p:cNvPr id="37" name="설명선: 굽은 이중선 36">
            <a:extLst>
              <a:ext uri="{FF2B5EF4-FFF2-40B4-BE49-F238E27FC236}">
                <a16:creationId xmlns:a16="http://schemas.microsoft.com/office/drawing/2014/main" id="{E107BAA5-F7A7-43D3-AB5F-04E502A3732A}"/>
              </a:ext>
            </a:extLst>
          </p:cNvPr>
          <p:cNvSpPr/>
          <p:nvPr/>
        </p:nvSpPr>
        <p:spPr>
          <a:xfrm rot="10800000">
            <a:off x="6811359" y="784965"/>
            <a:ext cx="1853207" cy="5349634"/>
          </a:xfrm>
          <a:prstGeom prst="borderCallout3">
            <a:avLst>
              <a:gd name="adj1" fmla="val 77003"/>
              <a:gd name="adj2" fmla="val 103092"/>
              <a:gd name="adj3" fmla="val 77153"/>
              <a:gd name="adj4" fmla="val 115565"/>
              <a:gd name="adj5" fmla="val 49602"/>
              <a:gd name="adj6" fmla="val 114706"/>
              <a:gd name="adj7" fmla="val 30320"/>
              <a:gd name="adj8" fmla="val 139370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10DA54-909B-4780-8DC1-9C89657C7C51}"/>
              </a:ext>
            </a:extLst>
          </p:cNvPr>
          <p:cNvSpPr/>
          <p:nvPr/>
        </p:nvSpPr>
        <p:spPr>
          <a:xfrm>
            <a:off x="4998539" y="3439710"/>
            <a:ext cx="1088386" cy="29988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9CAC1-12BA-4F26-9F2F-CEDE310149B7}"/>
              </a:ext>
            </a:extLst>
          </p:cNvPr>
          <p:cNvSpPr txBox="1"/>
          <p:nvPr/>
        </p:nvSpPr>
        <p:spPr>
          <a:xfrm>
            <a:off x="7029028" y="6138675"/>
            <a:ext cx="1438275" cy="6001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</a:t>
            </a:r>
            <a:b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 형태의 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속성 모음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C45BE9-9E19-4D31-BC8C-9AB512AB5B97}"/>
              </a:ext>
            </a:extLst>
          </p:cNvPr>
          <p:cNvSpPr txBox="1"/>
          <p:nvPr/>
        </p:nvSpPr>
        <p:spPr>
          <a:xfrm>
            <a:off x="811142" y="3837961"/>
            <a:ext cx="105383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BF70D0-9610-49B2-98D6-1DF51AF2823E}"/>
              </a:ext>
            </a:extLst>
          </p:cNvPr>
          <p:cNvSpPr/>
          <p:nvPr/>
        </p:nvSpPr>
        <p:spPr>
          <a:xfrm>
            <a:off x="747303" y="3207544"/>
            <a:ext cx="1181510" cy="6304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search.pstatic.net/common/?src=http%3A%2F%2Fblogfiles.naver.net%2FMjAyMTEwMDdfMjYx%2FMDAxNjMzNTY3Mzg0ODUz.9BsbPa4sv5BEgwy8wkHYY4kzu4kqbWfUyULCyPcfG6Ag.wULxmi78mQdG9vYwYJE9OI1xVcgQFu804BqsUEyVcZsg.JPEG.ahnjm80%2F%25C6%25C4%25C0%25CC%25C7%25C1%25B6%25F3%25C0%25CE.jpeg&amp;type=sc960_832">
            <a:extLst>
              <a:ext uri="{FF2B5EF4-FFF2-40B4-BE49-F238E27FC236}">
                <a16:creationId xmlns:a16="http://schemas.microsoft.com/office/drawing/2014/main" id="{03B655C1-2277-4DD9-8FD8-B060547E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627" y="989179"/>
            <a:ext cx="3085568" cy="218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8B27175-4A0A-4289-8CFD-A0D65296C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627" y="3399099"/>
            <a:ext cx="3085569" cy="113347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9168366-0D41-4EF5-9F27-F2491435E5A5}"/>
              </a:ext>
            </a:extLst>
          </p:cNvPr>
          <p:cNvSpPr txBox="1"/>
          <p:nvPr/>
        </p:nvSpPr>
        <p:spPr>
          <a:xfrm>
            <a:off x="8905627" y="4657725"/>
            <a:ext cx="3097836" cy="94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파이프 라인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노드들이 와이어로 연결된 형상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747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37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 인터페이스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317958" y="577075"/>
            <a:ext cx="687404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96AC89-25DF-F223-A4AE-9E4D727D75A5}"/>
              </a:ext>
            </a:extLst>
          </p:cNvPr>
          <p:cNvSpPr txBox="1"/>
          <p:nvPr/>
        </p:nvSpPr>
        <p:spPr>
          <a:xfrm>
            <a:off x="226866" y="1076390"/>
            <a:ext cx="4396349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/>
              <a:t>Dom </a:t>
            </a:r>
            <a:r>
              <a:rPr kumimoji="1" lang="ko-KR" altLang="en-US" sz="1400" b="1" dirty="0"/>
              <a:t>리스트</a:t>
            </a:r>
            <a:endParaRPr kumimoji="1" lang="en-US" altLang="ko-KR" sz="1400" b="1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(Document Object Model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문서 객체 모델</a:t>
            </a:r>
            <a:r>
              <a:rPr kumimoji="1" lang="en-US" altLang="ko-KR" sz="1400" dirty="0"/>
              <a:t>)</a:t>
            </a:r>
            <a:br>
              <a:rPr kumimoji="1" lang="en-US" altLang="ko-KR" sz="1400" dirty="0"/>
            </a:b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XML, JSON</a:t>
            </a:r>
            <a:r>
              <a:rPr kumimoji="1" lang="ko-KR" altLang="en-US" sz="1400" dirty="0"/>
              <a:t>등으로 작성된 문서에 다양한 구성요소에 접근하여 내용이나 형식 등을 제어할 수 있게 지원하는 인터페이스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285DB5-B6B4-BFAA-D2EA-81A53089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60" y="792063"/>
            <a:ext cx="7003026" cy="55553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020D7F-7D3E-FFB8-CBAB-10DAFAF8D10C}"/>
              </a:ext>
            </a:extLst>
          </p:cNvPr>
          <p:cNvSpPr/>
          <p:nvPr/>
        </p:nvSpPr>
        <p:spPr>
          <a:xfrm>
            <a:off x="10232019" y="6177736"/>
            <a:ext cx="174625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9F7C-9876-E447-6A0A-26F21AC3F68D}"/>
              </a:ext>
            </a:extLst>
          </p:cNvPr>
          <p:cNvSpPr txBox="1"/>
          <p:nvPr/>
        </p:nvSpPr>
        <p:spPr>
          <a:xfrm>
            <a:off x="6419248" y="6039658"/>
            <a:ext cx="897775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축소버튼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69E31-5F52-2967-222A-6BFCFD09A195}"/>
              </a:ext>
            </a:extLst>
          </p:cNvPr>
          <p:cNvSpPr txBox="1"/>
          <p:nvPr/>
        </p:nvSpPr>
        <p:spPr>
          <a:xfrm>
            <a:off x="10406644" y="6025072"/>
            <a:ext cx="897775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축소버튼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508E4C-85DD-85D9-BD9D-1CFCF232CE62}"/>
              </a:ext>
            </a:extLst>
          </p:cNvPr>
          <p:cNvSpPr/>
          <p:nvPr/>
        </p:nvSpPr>
        <p:spPr>
          <a:xfrm>
            <a:off x="4714233" y="1036636"/>
            <a:ext cx="2794957" cy="26359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DB4C2E-8E6F-C2F2-60E1-0FC93C282AE7}"/>
              </a:ext>
            </a:extLst>
          </p:cNvPr>
          <p:cNvSpPr/>
          <p:nvPr/>
        </p:nvSpPr>
        <p:spPr>
          <a:xfrm>
            <a:off x="7320198" y="1033461"/>
            <a:ext cx="174625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A814C-AFA4-AA39-1AF1-E8F717417C5A}"/>
              </a:ext>
            </a:extLst>
          </p:cNvPr>
          <p:cNvSpPr txBox="1"/>
          <p:nvPr/>
        </p:nvSpPr>
        <p:spPr>
          <a:xfrm>
            <a:off x="7503464" y="1017591"/>
            <a:ext cx="897775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축소버튼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A517A-E210-5530-DB44-7630BF3A9258}"/>
              </a:ext>
            </a:extLst>
          </p:cNvPr>
          <p:cNvSpPr txBox="1"/>
          <p:nvPr/>
        </p:nvSpPr>
        <p:spPr>
          <a:xfrm>
            <a:off x="6627868" y="3691659"/>
            <a:ext cx="897775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2C1FB2-57FD-C19E-0A11-8A6B0A45C9D5}"/>
              </a:ext>
            </a:extLst>
          </p:cNvPr>
          <p:cNvSpPr/>
          <p:nvPr/>
        </p:nvSpPr>
        <p:spPr>
          <a:xfrm>
            <a:off x="4714232" y="3697216"/>
            <a:ext cx="1691219" cy="26359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A2EF-9400-D5EE-0172-9972D13777FB}"/>
              </a:ext>
            </a:extLst>
          </p:cNvPr>
          <p:cNvSpPr/>
          <p:nvPr/>
        </p:nvSpPr>
        <p:spPr>
          <a:xfrm>
            <a:off x="6230826" y="6193149"/>
            <a:ext cx="174625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7716F5-1E9A-3CAA-3BB3-A8798C3CCDA5}"/>
              </a:ext>
            </a:extLst>
          </p:cNvPr>
          <p:cNvSpPr txBox="1"/>
          <p:nvPr/>
        </p:nvSpPr>
        <p:spPr>
          <a:xfrm>
            <a:off x="6405451" y="4637405"/>
            <a:ext cx="89777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아틀라스 이미지 </a:t>
            </a:r>
            <a:endParaRPr kumimoji="1"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미리보기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0CAD7-9736-2226-25F1-E9A5F8188557}"/>
              </a:ext>
            </a:extLst>
          </p:cNvPr>
          <p:cNvSpPr txBox="1"/>
          <p:nvPr/>
        </p:nvSpPr>
        <p:spPr>
          <a:xfrm>
            <a:off x="215302" y="3094978"/>
            <a:ext cx="4396349" cy="10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아틀라스</a:t>
            </a:r>
            <a:r>
              <a:rPr kumimoji="1" lang="en-US" altLang="ko-KR" sz="1400" b="1" dirty="0"/>
              <a:t> </a:t>
            </a:r>
            <a:r>
              <a:rPr kumimoji="1" lang="ko-KR" altLang="en-US" sz="1400" b="1" dirty="0"/>
              <a:t>이미지</a:t>
            </a:r>
            <a:endParaRPr kumimoji="1" lang="en-US" altLang="ko-KR" sz="1400" b="1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:</a:t>
            </a:r>
            <a:r>
              <a:rPr kumimoji="1" lang="ko-KR" altLang="en-US" sz="1400" dirty="0"/>
              <a:t> 작은 이미지들을 하나의 이미지로 합쳐 놓은 이미지 파일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0FBE3C-DF83-A969-4B40-7CDB4D4A2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81" y="3859866"/>
            <a:ext cx="3300943" cy="248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38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 기본조작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317958" y="577075"/>
            <a:ext cx="687404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6222CB-3E29-5F44-6053-931E87DEBE45}"/>
              </a:ext>
            </a:extLst>
          </p:cNvPr>
          <p:cNvGrpSpPr/>
          <p:nvPr/>
        </p:nvGrpSpPr>
        <p:grpSpPr>
          <a:xfrm>
            <a:off x="605331" y="3662079"/>
            <a:ext cx="3814130" cy="940247"/>
            <a:chOff x="429126" y="1432510"/>
            <a:chExt cx="4784558" cy="117947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F79AE49-9DA3-FE79-1C96-28D163D28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85"/>
            <a:stretch/>
          </p:blipFill>
          <p:spPr>
            <a:xfrm>
              <a:off x="429126" y="1432510"/>
              <a:ext cx="4784558" cy="1179473"/>
            </a:xfrm>
            <a:prstGeom prst="rect">
              <a:avLst/>
            </a:prstGeom>
          </p:spPr>
        </p:pic>
        <p:pic>
          <p:nvPicPr>
            <p:cNvPr id="8" name="그림 7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CA2A74C7-FE8A-FD59-9CD8-B9EB5E83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58" y="1955801"/>
              <a:ext cx="1524000" cy="609600"/>
            </a:xfrm>
            <a:prstGeom prst="rect">
              <a:avLst/>
            </a:prstGeom>
          </p:spPr>
        </p:pic>
        <p:pic>
          <p:nvPicPr>
            <p:cNvPr id="10" name="그림 9" descr="로고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0A4CC106-67FE-CC2C-4D2C-E867922DE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453" y="1696544"/>
              <a:ext cx="397711" cy="39771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5BFC13-CF76-8D68-6DC4-CE76A322591D}"/>
                </a:ext>
              </a:extLst>
            </p:cNvPr>
            <p:cNvSpPr/>
            <p:nvPr/>
          </p:nvSpPr>
          <p:spPr>
            <a:xfrm>
              <a:off x="577516" y="1598863"/>
              <a:ext cx="1224547" cy="614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줄무늬가 있는 오른쪽 화살표[S] 17">
              <a:extLst>
                <a:ext uri="{FF2B5EF4-FFF2-40B4-BE49-F238E27FC236}">
                  <a16:creationId xmlns:a16="http://schemas.microsoft.com/office/drawing/2014/main" id="{DBEB405D-3AA9-0896-A1CA-765F76383537}"/>
                </a:ext>
              </a:extLst>
            </p:cNvPr>
            <p:cNvSpPr/>
            <p:nvPr/>
          </p:nvSpPr>
          <p:spPr>
            <a:xfrm rot="280013">
              <a:off x="1908515" y="2134792"/>
              <a:ext cx="621468" cy="113790"/>
            </a:xfrm>
            <a:prstGeom prst="stripedRightArrow">
              <a:avLst>
                <a:gd name="adj1" fmla="val 59608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5B0788-5BD2-299A-CA23-6BABD1582CD4}"/>
                </a:ext>
              </a:extLst>
            </p:cNvPr>
            <p:cNvSpPr txBox="1"/>
            <p:nvPr/>
          </p:nvSpPr>
          <p:spPr>
            <a:xfrm>
              <a:off x="1770814" y="2294392"/>
              <a:ext cx="7569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rgbClr val="FF0000"/>
                  </a:solidFill>
                </a:rPr>
                <a:t>드래그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FD9CD56-DC80-BD62-110F-AFD9FD043ED4}"/>
              </a:ext>
            </a:extLst>
          </p:cNvPr>
          <p:cNvSpPr txBox="1"/>
          <p:nvPr/>
        </p:nvSpPr>
        <p:spPr>
          <a:xfrm>
            <a:off x="512571" y="329200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노드 이동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FA0E29-00B1-BC26-D2B0-507DF76F065B}"/>
              </a:ext>
            </a:extLst>
          </p:cNvPr>
          <p:cNvSpPr txBox="1"/>
          <p:nvPr/>
        </p:nvSpPr>
        <p:spPr>
          <a:xfrm>
            <a:off x="512571" y="5019481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파이프라인 연결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CE3EAE-A514-CC62-41A1-89B149B728C5}"/>
              </a:ext>
            </a:extLst>
          </p:cNvPr>
          <p:cNvSpPr txBox="1"/>
          <p:nvPr/>
        </p:nvSpPr>
        <p:spPr>
          <a:xfrm>
            <a:off x="5317958" y="3661937"/>
            <a:ext cx="6065215" cy="90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 이름이 적힌 창을 드래그 하면 각 노드를 이동하여 원하는 위치에 배치할 수 있습니다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노드를 움직일 때마다 </a:t>
            </a:r>
            <a:r>
              <a:rPr kumimoji="1"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미니맵의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노드들도 같이 움직이게 됩니다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DBC543-2723-0B31-FA37-E480474F039E}"/>
              </a:ext>
            </a:extLst>
          </p:cNvPr>
          <p:cNvSpPr txBox="1"/>
          <p:nvPr/>
        </p:nvSpPr>
        <p:spPr>
          <a:xfrm>
            <a:off x="5317958" y="4971606"/>
            <a:ext cx="5663380" cy="146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부모 노드 연결점을 자식 노드의 연결점에 갖다 대면 노드간 연결이 되어 파이프 라인을 형성</a:t>
            </a: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부모 노드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속성을 물려주는 노드</a:t>
            </a: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자식 노드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속성을 물려받는 노드</a:t>
            </a: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BCE31D-29DB-6528-9255-2E53D6BF7238}"/>
              </a:ext>
            </a:extLst>
          </p:cNvPr>
          <p:cNvSpPr txBox="1"/>
          <p:nvPr/>
        </p:nvSpPr>
        <p:spPr>
          <a:xfrm>
            <a:off x="513796" y="94274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노드</a:t>
            </a:r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A2F5F993-3543-46D7-F923-BA47754E4432}"/>
              </a:ext>
            </a:extLst>
          </p:cNvPr>
          <p:cNvGrpSpPr/>
          <p:nvPr/>
        </p:nvGrpSpPr>
        <p:grpSpPr>
          <a:xfrm>
            <a:off x="575735" y="815597"/>
            <a:ext cx="11202847" cy="2358096"/>
            <a:chOff x="383822" y="815597"/>
            <a:chExt cx="11202847" cy="2358096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5836281-AF29-629F-9E42-5ED451D28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3900" y="1293623"/>
              <a:ext cx="3124200" cy="1574800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ECB0E0C-8D6D-BCA3-695F-C4A2BBFA840B}"/>
                </a:ext>
              </a:extLst>
            </p:cNvPr>
            <p:cNvSpPr/>
            <p:nvPr/>
          </p:nvSpPr>
          <p:spPr>
            <a:xfrm>
              <a:off x="4581469" y="1397076"/>
              <a:ext cx="337951" cy="379726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F0A7728-9F5F-2B9D-42C7-0060376C3BF1}"/>
                </a:ext>
              </a:extLst>
            </p:cNvPr>
            <p:cNvSpPr/>
            <p:nvPr/>
          </p:nvSpPr>
          <p:spPr>
            <a:xfrm>
              <a:off x="7184910" y="1397076"/>
              <a:ext cx="337950" cy="379726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2DD9C0-950B-6BB5-D6BB-8E7D1928BAEB}"/>
                </a:ext>
              </a:extLst>
            </p:cNvPr>
            <p:cNvSpPr txBox="1"/>
            <p:nvPr/>
          </p:nvSpPr>
          <p:spPr>
            <a:xfrm>
              <a:off x="3845808" y="815597"/>
              <a:ext cx="180927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부모 노드 연결점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55A4A6-D298-F6A1-E3FF-613C9051EF1C}"/>
                </a:ext>
              </a:extLst>
            </p:cNvPr>
            <p:cNvSpPr txBox="1"/>
            <p:nvPr/>
          </p:nvSpPr>
          <p:spPr>
            <a:xfrm>
              <a:off x="6462023" y="815597"/>
              <a:ext cx="180927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자식 노드 연결점</a:t>
              </a:r>
            </a:p>
          </p:txBody>
        </p:sp>
        <p:sp>
          <p:nvSpPr>
            <p:cNvPr id="56" name="아래쪽 화살표[D] 55">
              <a:extLst>
                <a:ext uri="{FF2B5EF4-FFF2-40B4-BE49-F238E27FC236}">
                  <a16:creationId xmlns:a16="http://schemas.microsoft.com/office/drawing/2014/main" id="{4C09ECE1-01E8-633D-D182-445CD4F11F04}"/>
                </a:ext>
              </a:extLst>
            </p:cNvPr>
            <p:cNvSpPr/>
            <p:nvPr/>
          </p:nvSpPr>
          <p:spPr>
            <a:xfrm>
              <a:off x="4652166" y="1136901"/>
              <a:ext cx="196553" cy="255772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아래쪽 화살표[D] 56">
              <a:extLst>
                <a:ext uri="{FF2B5EF4-FFF2-40B4-BE49-F238E27FC236}">
                  <a16:creationId xmlns:a16="http://schemas.microsoft.com/office/drawing/2014/main" id="{6091C558-53F1-C38A-D657-FEE3068532FE}"/>
                </a:ext>
              </a:extLst>
            </p:cNvPr>
            <p:cNvSpPr/>
            <p:nvPr/>
          </p:nvSpPr>
          <p:spPr>
            <a:xfrm>
              <a:off x="7268383" y="1112489"/>
              <a:ext cx="196553" cy="255772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설명선 2(테두리 없음)[L] 57">
              <a:extLst>
                <a:ext uri="{FF2B5EF4-FFF2-40B4-BE49-F238E27FC236}">
                  <a16:creationId xmlns:a16="http://schemas.microsoft.com/office/drawing/2014/main" id="{E5B23978-2EE8-D49A-458C-1AB48A1CACC6}"/>
                </a:ext>
              </a:extLst>
            </p:cNvPr>
            <p:cNvSpPr/>
            <p:nvPr/>
          </p:nvSpPr>
          <p:spPr>
            <a:xfrm>
              <a:off x="7772539" y="1776803"/>
              <a:ext cx="3814130" cy="338552"/>
            </a:xfrm>
            <a:prstGeom prst="callout2">
              <a:avLst>
                <a:gd name="adj1" fmla="val 50261"/>
                <a:gd name="adj2" fmla="val -1540"/>
                <a:gd name="adj3" fmla="val 18750"/>
                <a:gd name="adj4" fmla="val -16667"/>
                <a:gd name="adj5" fmla="val -19466"/>
                <a:gd name="adj6" fmla="val -18920"/>
              </a:avLst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종료버튼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길게 누르고 있으면 종료</a:t>
              </a:r>
            </a:p>
          </p:txBody>
        </p:sp>
        <p:sp>
          <p:nvSpPr>
            <p:cNvPr id="59" name="설명선 2(테두리 없음)[L] 58">
              <a:extLst>
                <a:ext uri="{FF2B5EF4-FFF2-40B4-BE49-F238E27FC236}">
                  <a16:creationId xmlns:a16="http://schemas.microsoft.com/office/drawing/2014/main" id="{1D155B05-905F-8C1D-BC93-90516811EB09}"/>
                </a:ext>
              </a:extLst>
            </p:cNvPr>
            <p:cNvSpPr/>
            <p:nvPr/>
          </p:nvSpPr>
          <p:spPr>
            <a:xfrm>
              <a:off x="7772539" y="2223217"/>
              <a:ext cx="3814130" cy="514790"/>
            </a:xfrm>
            <a:prstGeom prst="callout2">
              <a:avLst>
                <a:gd name="adj1" fmla="val 52512"/>
                <a:gd name="adj2" fmla="val -1540"/>
                <a:gd name="adj3" fmla="val 18750"/>
                <a:gd name="adj4" fmla="val -16667"/>
                <a:gd name="adj5" fmla="val -94533"/>
                <a:gd name="adj6" fmla="val -23715"/>
              </a:avLst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복사버튼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b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드래그하면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자식 노드까지 복사</a:t>
              </a:r>
            </a:p>
          </p:txBody>
        </p:sp>
        <p:sp>
          <p:nvSpPr>
            <p:cNvPr id="60" name="설명선 2(테두리 없음)[L] 59">
              <a:extLst>
                <a:ext uri="{FF2B5EF4-FFF2-40B4-BE49-F238E27FC236}">
                  <a16:creationId xmlns:a16="http://schemas.microsoft.com/office/drawing/2014/main" id="{44D3CE09-2D04-DC97-0CC5-05EE3AAA0A29}"/>
                </a:ext>
              </a:extLst>
            </p:cNvPr>
            <p:cNvSpPr/>
            <p:nvPr/>
          </p:nvSpPr>
          <p:spPr>
            <a:xfrm>
              <a:off x="7772539" y="2835141"/>
              <a:ext cx="3814130" cy="338552"/>
            </a:xfrm>
            <a:prstGeom prst="callout2">
              <a:avLst>
                <a:gd name="adj1" fmla="val 52512"/>
                <a:gd name="adj2" fmla="val -1540"/>
                <a:gd name="adj3" fmla="val 18750"/>
                <a:gd name="adj4" fmla="val -16667"/>
                <a:gd name="adj5" fmla="val -328905"/>
                <a:gd name="adj6" fmla="val -29797"/>
              </a:avLst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접기버튼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클릭 시 노드 접고 펴기 가능</a:t>
              </a:r>
            </a:p>
          </p:txBody>
        </p:sp>
        <p:sp>
          <p:nvSpPr>
            <p:cNvPr id="61" name="설명선 2(테두리 없음)[L] 60">
              <a:extLst>
                <a:ext uri="{FF2B5EF4-FFF2-40B4-BE49-F238E27FC236}">
                  <a16:creationId xmlns:a16="http://schemas.microsoft.com/office/drawing/2014/main" id="{02427FBF-1C27-5C22-29F0-7DEEEAD197AD}"/>
                </a:ext>
              </a:extLst>
            </p:cNvPr>
            <p:cNvSpPr/>
            <p:nvPr/>
          </p:nvSpPr>
          <p:spPr>
            <a:xfrm>
              <a:off x="383822" y="2274408"/>
              <a:ext cx="3944104" cy="594016"/>
            </a:xfrm>
            <a:prstGeom prst="callout2">
              <a:avLst>
                <a:gd name="adj1" fmla="val 54763"/>
                <a:gd name="adj2" fmla="val 102747"/>
                <a:gd name="adj3" fmla="val 48010"/>
                <a:gd name="adj4" fmla="val 152150"/>
                <a:gd name="adj5" fmla="val -95121"/>
                <a:gd name="adj6" fmla="val 153202"/>
              </a:avLst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확장버튼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b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드래그 하면 노드 가로길이를 변경 가능</a:t>
              </a:r>
            </a:p>
          </p:txBody>
        </p:sp>
        <p:sp>
          <p:nvSpPr>
            <p:cNvPr id="62" name="설명선 2(테두리 없음)[L] 61">
              <a:extLst>
                <a:ext uri="{FF2B5EF4-FFF2-40B4-BE49-F238E27FC236}">
                  <a16:creationId xmlns:a16="http://schemas.microsoft.com/office/drawing/2014/main" id="{890FF419-E37C-38B5-2F9D-A8F21F89BF52}"/>
                </a:ext>
              </a:extLst>
            </p:cNvPr>
            <p:cNvSpPr/>
            <p:nvPr/>
          </p:nvSpPr>
          <p:spPr>
            <a:xfrm>
              <a:off x="383822" y="1442952"/>
              <a:ext cx="3944104" cy="594016"/>
            </a:xfrm>
            <a:prstGeom prst="callout2">
              <a:avLst>
                <a:gd name="adj1" fmla="val 54763"/>
                <a:gd name="adj2" fmla="val 102747"/>
                <a:gd name="adj3" fmla="val 86541"/>
                <a:gd name="adj4" fmla="val 146464"/>
                <a:gd name="adj5" fmla="val 47216"/>
                <a:gd name="adj6" fmla="val 148234"/>
              </a:avLst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전체 이동 버튼 </a:t>
              </a:r>
              <a:b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자식 노드까지 한번에 이동하기 가능</a:t>
              </a: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6DFBE797-2D50-04D3-A436-9D5837C90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10" y="5460924"/>
            <a:ext cx="4488637" cy="1071015"/>
          </a:xfrm>
          <a:prstGeom prst="rect">
            <a:avLst/>
          </a:prstGeom>
        </p:spPr>
      </p:pic>
      <p:pic>
        <p:nvPicPr>
          <p:cNvPr id="1025" name="그림 1024" descr="로고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F6BFD473-C959-43DD-1B8A-A4AB80E04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80" y="5867796"/>
            <a:ext cx="317045" cy="317045"/>
          </a:xfrm>
          <a:prstGeom prst="rect">
            <a:avLst/>
          </a:prstGeom>
        </p:spPr>
      </p:pic>
      <p:sp>
        <p:nvSpPr>
          <p:cNvPr id="1026" name="줄무늬가 있는 오른쪽 화살표[S] 1025">
            <a:extLst>
              <a:ext uri="{FF2B5EF4-FFF2-40B4-BE49-F238E27FC236}">
                <a16:creationId xmlns:a16="http://schemas.microsoft.com/office/drawing/2014/main" id="{0961DDB3-643A-8671-B0DB-05888CE8434B}"/>
              </a:ext>
            </a:extLst>
          </p:cNvPr>
          <p:cNvSpPr/>
          <p:nvPr/>
        </p:nvSpPr>
        <p:spPr>
          <a:xfrm rot="14376751">
            <a:off x="3383709" y="5699466"/>
            <a:ext cx="178191" cy="45719"/>
          </a:xfrm>
          <a:prstGeom prst="stripedRightArrow">
            <a:avLst>
              <a:gd name="adj1" fmla="val 59608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FBC67C1-BCF4-96DA-F5A2-693B6723FE5D}"/>
              </a:ext>
            </a:extLst>
          </p:cNvPr>
          <p:cNvSpPr txBox="1"/>
          <p:nvPr/>
        </p:nvSpPr>
        <p:spPr>
          <a:xfrm>
            <a:off x="3382780" y="5445313"/>
            <a:ext cx="603451" cy="20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>
                <a:solidFill>
                  <a:srgbClr val="FF0000"/>
                </a:solidFill>
              </a:rPr>
              <a:t>드래그</a:t>
            </a:r>
          </a:p>
        </p:txBody>
      </p:sp>
    </p:spTree>
    <p:extLst>
      <p:ext uri="{BB962C8B-B14F-4D97-AF65-F5344CB8AC3E}">
        <p14:creationId xmlns:p14="http://schemas.microsoft.com/office/powerpoint/2010/main" val="1316029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39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 기본조작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317958" y="577075"/>
            <a:ext cx="687404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FBCE31D-29DB-6528-9255-2E53D6BF7238}"/>
              </a:ext>
            </a:extLst>
          </p:cNvPr>
          <p:cNvSpPr txBox="1"/>
          <p:nvPr/>
        </p:nvSpPr>
        <p:spPr>
          <a:xfrm>
            <a:off x="513796" y="94274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소스 화면 확대 및 축소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2199EB-8942-CB76-DC9A-7A3B702A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3" y="1420945"/>
            <a:ext cx="2269836" cy="17594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5A1DD6-2BBA-A396-A924-16E310C89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89"/>
          <a:stretch/>
        </p:blipFill>
        <p:spPr>
          <a:xfrm>
            <a:off x="3469748" y="1409936"/>
            <a:ext cx="2284030" cy="1770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B0AB32-B34D-87FF-F92E-AE760D4D018A}"/>
              </a:ext>
            </a:extLst>
          </p:cNvPr>
          <p:cNvSpPr txBox="1"/>
          <p:nvPr/>
        </p:nvSpPr>
        <p:spPr>
          <a:xfrm>
            <a:off x="6078332" y="1275001"/>
            <a:ext cx="3892482" cy="10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 외 빈공간에 마우스 커서를 옮긴다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확대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마우스 </a:t>
            </a:r>
            <a:r>
              <a:rPr kumimoji="1"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휠을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위로 올리기</a:t>
            </a: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축소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마우스 </a:t>
            </a:r>
            <a:r>
              <a:rPr kumimoji="1"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휠을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아래로 올리기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FD87-5DB9-22C3-F8D3-F98AE61FD5E7}"/>
              </a:ext>
            </a:extLst>
          </p:cNvPr>
          <p:cNvSpPr txBox="1"/>
          <p:nvPr/>
        </p:nvSpPr>
        <p:spPr>
          <a:xfrm>
            <a:off x="475024" y="3383850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속성 복사 및 붙여넣기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A86F612-15A0-E387-E0CF-A968C6C63BAE}"/>
              </a:ext>
            </a:extLst>
          </p:cNvPr>
          <p:cNvGrpSpPr/>
          <p:nvPr/>
        </p:nvGrpSpPr>
        <p:grpSpPr>
          <a:xfrm>
            <a:off x="549873" y="3512349"/>
            <a:ext cx="9016524" cy="2054146"/>
            <a:chOff x="574904" y="3536551"/>
            <a:chExt cx="10714674" cy="244101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3870A8-751E-A696-9DA6-82235F51A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04" y="3868306"/>
              <a:ext cx="2975841" cy="207071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C52AAF-2083-A7B2-04BA-AFFD44754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4145" y="3859752"/>
              <a:ext cx="2975841" cy="211781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794ADA-15D2-A869-0AA6-7E96294048B0}"/>
                </a:ext>
              </a:extLst>
            </p:cNvPr>
            <p:cNvSpPr/>
            <p:nvPr/>
          </p:nvSpPr>
          <p:spPr>
            <a:xfrm>
              <a:off x="720437" y="4638854"/>
              <a:ext cx="175491" cy="341745"/>
            </a:xfrm>
            <a:prstGeom prst="rect">
              <a:avLst/>
            </a:prstGeom>
            <a:solidFill>
              <a:srgbClr val="FF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66954D9-AE2C-BF74-25EA-5628C31C8548}"/>
                </a:ext>
              </a:extLst>
            </p:cNvPr>
            <p:cNvSpPr/>
            <p:nvPr/>
          </p:nvSpPr>
          <p:spPr>
            <a:xfrm>
              <a:off x="5463310" y="4638853"/>
              <a:ext cx="175491" cy="341745"/>
            </a:xfrm>
            <a:prstGeom prst="rect">
              <a:avLst/>
            </a:prstGeom>
            <a:solidFill>
              <a:srgbClr val="FF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8CFD72-33A9-F1D1-212C-DA7796AE93F0}"/>
                </a:ext>
              </a:extLst>
            </p:cNvPr>
            <p:cNvSpPr txBox="1"/>
            <p:nvPr/>
          </p:nvSpPr>
          <p:spPr>
            <a:xfrm>
              <a:off x="737398" y="5029497"/>
              <a:ext cx="3307303" cy="32916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bg1"/>
                  </a:solidFill>
                </a:rPr>
                <a:t>1.</a:t>
              </a:r>
              <a:r>
                <a:rPr kumimoji="1" lang="ko-KR" altLang="en-US" sz="1200" dirty="0">
                  <a:solidFill>
                    <a:schemeClr val="bg1"/>
                  </a:solidFill>
                </a:rPr>
                <a:t> 복사하려는 문장 앞쪽에 커서 배치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FF1D82B-3B18-3E32-0021-9CE3B142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9907" y="3847432"/>
              <a:ext cx="3195207" cy="21301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098AFB-116C-0B3A-A8D1-843F11939153}"/>
                </a:ext>
              </a:extLst>
            </p:cNvPr>
            <p:cNvSpPr txBox="1"/>
            <p:nvPr/>
          </p:nvSpPr>
          <p:spPr>
            <a:xfrm>
              <a:off x="5463310" y="5027980"/>
              <a:ext cx="2417559" cy="87778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bg1"/>
                  </a:solidFill>
                </a:rPr>
                <a:t>2.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 복사하려는 문장 뒤쪽에 마우스 배치 후 마우스 </a:t>
              </a:r>
              <a:r>
                <a:rPr kumimoji="1" lang="ko-KR" altLang="en-US" sz="1400" dirty="0" err="1">
                  <a:solidFill>
                    <a:schemeClr val="bg1"/>
                  </a:solidFill>
                </a:rPr>
                <a:t>우클릭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2CD04A8-2899-8E52-6525-4A8F33EBBC51}"/>
                </a:ext>
              </a:extLst>
            </p:cNvPr>
            <p:cNvSpPr/>
            <p:nvPr/>
          </p:nvSpPr>
          <p:spPr>
            <a:xfrm>
              <a:off x="8872019" y="4256562"/>
              <a:ext cx="175491" cy="341745"/>
            </a:xfrm>
            <a:prstGeom prst="rect">
              <a:avLst/>
            </a:prstGeom>
            <a:solidFill>
              <a:srgbClr val="FF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FA4891-33A6-6D4D-7F87-2A67064EEC90}"/>
                </a:ext>
              </a:extLst>
            </p:cNvPr>
            <p:cNvSpPr txBox="1"/>
            <p:nvPr/>
          </p:nvSpPr>
          <p:spPr>
            <a:xfrm>
              <a:off x="8872019" y="3536551"/>
              <a:ext cx="2417559" cy="62176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bg1"/>
                  </a:solidFill>
                </a:rPr>
                <a:t>3.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 붙이고 싶은 위치에 커서를 맞추고 </a:t>
              </a:r>
              <a:r>
                <a:rPr kumimoji="1" lang="en-US" altLang="ko-KR" sz="1400" dirty="0">
                  <a:solidFill>
                    <a:schemeClr val="bg1"/>
                  </a:solidFill>
                </a:rPr>
                <a:t>[F2]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키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2C58222-BB5B-9888-5E83-9FA2449D33E0}"/>
              </a:ext>
            </a:extLst>
          </p:cNvPr>
          <p:cNvSpPr txBox="1"/>
          <p:nvPr/>
        </p:nvSpPr>
        <p:spPr>
          <a:xfrm>
            <a:off x="475024" y="5763363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현재 파일 저장 후 </a:t>
            </a:r>
            <a:r>
              <a:rPr kumimoji="1"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새로고침</a:t>
            </a:r>
            <a:endParaRPr kumimoji="1"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54568A-5634-106F-8D24-85229322A059}"/>
              </a:ext>
            </a:extLst>
          </p:cNvPr>
          <p:cNvSpPr txBox="1"/>
          <p:nvPr/>
        </p:nvSpPr>
        <p:spPr>
          <a:xfrm>
            <a:off x="2073337" y="6215044"/>
            <a:ext cx="2792822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[Fast Save] 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또는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&lt;F5&gt; 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7BE9F5F-B1C4-2397-B0DE-8AE63865F7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27" t="12941" r="6047" b="8904"/>
          <a:stretch/>
        </p:blipFill>
        <p:spPr>
          <a:xfrm>
            <a:off x="876277" y="6219924"/>
            <a:ext cx="1069962" cy="3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75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 기본조작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170311" y="577075"/>
            <a:ext cx="702168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A899B1C-693C-4A5E-F248-1F57C6A6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62" y="746880"/>
            <a:ext cx="10126834" cy="59919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8E32EB-BA9A-9186-F5A8-58ADD53BA510}"/>
              </a:ext>
            </a:extLst>
          </p:cNvPr>
          <p:cNvSpPr/>
          <p:nvPr/>
        </p:nvSpPr>
        <p:spPr>
          <a:xfrm>
            <a:off x="10764853" y="3302936"/>
            <a:ext cx="1427148" cy="22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C92A58-564D-0EF7-ADE1-B962D3D678A6}"/>
              </a:ext>
            </a:extLst>
          </p:cNvPr>
          <p:cNvSpPr/>
          <p:nvPr/>
        </p:nvSpPr>
        <p:spPr>
          <a:xfrm>
            <a:off x="10764853" y="4630997"/>
            <a:ext cx="1427148" cy="22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5EDA0A-50E3-E3BA-3CE4-9417040F94D3}"/>
              </a:ext>
            </a:extLst>
          </p:cNvPr>
          <p:cNvSpPr/>
          <p:nvPr/>
        </p:nvSpPr>
        <p:spPr>
          <a:xfrm>
            <a:off x="6897575" y="2414548"/>
            <a:ext cx="1427148" cy="22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4BAD31-61C4-7DB7-E22F-FBD5F994BD6D}"/>
              </a:ext>
            </a:extLst>
          </p:cNvPr>
          <p:cNvSpPr/>
          <p:nvPr/>
        </p:nvSpPr>
        <p:spPr>
          <a:xfrm>
            <a:off x="5486400" y="2226155"/>
            <a:ext cx="1323571" cy="525837"/>
          </a:xfrm>
          <a:prstGeom prst="rect">
            <a:avLst/>
          </a:prstGeom>
          <a:solidFill>
            <a:srgbClr val="FDCB6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#fdcb6e</a:t>
            </a:r>
            <a:endParaRPr kumimoji="1"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05D25-F31A-3C75-13F1-6ECAF553B30B}"/>
              </a:ext>
            </a:extLst>
          </p:cNvPr>
          <p:cNvSpPr txBox="1"/>
          <p:nvPr/>
        </p:nvSpPr>
        <p:spPr>
          <a:xfrm>
            <a:off x="100149" y="2943941"/>
            <a:ext cx="1777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지금까지 배운 내용을 바탕으로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예제앱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(“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나의 할 일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”)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배경화면 색 바꾸기</a:t>
            </a:r>
          </a:p>
        </p:txBody>
      </p:sp>
    </p:spTree>
    <p:extLst>
      <p:ext uri="{BB962C8B-B14F-4D97-AF65-F5344CB8AC3E}">
        <p14:creationId xmlns:p14="http://schemas.microsoft.com/office/powerpoint/2010/main" val="3185333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9194F2F-8E8E-4A22-8D03-7901CCE4CB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464755 h 6858000"/>
              <a:gd name="connsiteX3" fmla="*/ 12098621 w 12192000"/>
              <a:gd name="connsiteY3" fmla="*/ 5539366 h 6858000"/>
              <a:gd name="connsiteX4" fmla="*/ 2726913 w 12192000"/>
              <a:gd name="connsiteY4" fmla="*/ 6782104 h 6858000"/>
              <a:gd name="connsiteX5" fmla="*/ 257953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464755"/>
                </a:lnTo>
                <a:lnTo>
                  <a:pt x="12098621" y="5539366"/>
                </a:lnTo>
                <a:cubicBezTo>
                  <a:pt x="9195323" y="7767439"/>
                  <a:pt x="5311499" y="5589148"/>
                  <a:pt x="2726913" y="6782104"/>
                </a:cubicBezTo>
                <a:lnTo>
                  <a:pt x="257953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3" name="직선 연결선 13">
            <a:extLst>
              <a:ext uri="{FF2B5EF4-FFF2-40B4-BE49-F238E27FC236}">
                <a16:creationId xmlns:a16="http://schemas.microsoft.com/office/drawing/2014/main" id="{9EBF783B-D963-3CF5-E35E-885FE6941026}"/>
              </a:ext>
            </a:extLst>
          </p:cNvPr>
          <p:cNvCxnSpPr>
            <a:cxnSpLocks/>
          </p:cNvCxnSpPr>
          <p:nvPr/>
        </p:nvCxnSpPr>
        <p:spPr>
          <a:xfrm>
            <a:off x="0" y="577075"/>
            <a:ext cx="12192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04B85B-1ED7-5EFA-6943-11C5912D2770}"/>
              </a:ext>
            </a:extLst>
          </p:cNvPr>
          <p:cNvSpPr txBox="1"/>
          <p:nvPr/>
        </p:nvSpPr>
        <p:spPr>
          <a:xfrm>
            <a:off x="591415" y="1154151"/>
            <a:ext cx="10799396" cy="1831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PART 4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”</a:t>
            </a:r>
            <a:r>
              <a:rPr lang="ko-KR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나의 할 일</a:t>
            </a: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”</a:t>
            </a:r>
            <a:r>
              <a:rPr lang="ko-KR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</a:t>
            </a:r>
            <a:r>
              <a:rPr lang="ko-KR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만들면서 파이프라인 익히기</a:t>
            </a:r>
            <a:endParaRPr lang="en-US" altLang="ko-KR" sz="3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50" name="Picture 2" descr="Kids and coding: What are students learning to make with code in school?">
            <a:extLst>
              <a:ext uri="{FF2B5EF4-FFF2-40B4-BE49-F238E27FC236}">
                <a16:creationId xmlns:a16="http://schemas.microsoft.com/office/drawing/2014/main" id="{A8310FF7-B6B8-7CE7-2445-DAF748A07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744" l="706" r="94235">
                        <a14:foregroundMark x1="27294" y1="26848" x2="31294" y2="30920"/>
                        <a14:foregroundMark x1="29647" y1="24434" x2="36118" y2="34087"/>
                        <a14:foregroundMark x1="37059" y1="26848" x2="37765" y2="39668"/>
                        <a14:foregroundMark x1="38588" y1="22474" x2="38235" y2="36350"/>
                        <a14:foregroundMark x1="26353" y1="25943" x2="25294" y2="38009"/>
                        <a14:foregroundMark x1="40000" y1="23077" x2="39882" y2="35294"/>
                        <a14:foregroundMark x1="40353" y1="22926" x2="40118" y2="34389"/>
                        <a14:foregroundMark x1="40588" y1="24736" x2="40118" y2="37406"/>
                        <a14:foregroundMark x1="40000" y1="23982" x2="40118" y2="35445"/>
                        <a14:foregroundMark x1="50353" y1="22775" x2="51059" y2="29261"/>
                        <a14:foregroundMark x1="7529" y1="57768" x2="8471" y2="69683"/>
                        <a14:foregroundMark x1="8471" y1="69683" x2="8706" y2="70287"/>
                        <a14:foregroundMark x1="5765" y1="59578" x2="5176" y2="70739"/>
                        <a14:foregroundMark x1="2471" y1="63499" x2="706" y2="67572"/>
                        <a14:foregroundMark x1="66706" y1="27753" x2="74118" y2="36350"/>
                        <a14:foregroundMark x1="89529" y1="39517" x2="90118" y2="52640"/>
                        <a14:foregroundMark x1="91294" y1="44947" x2="94235" y2="63499"/>
                        <a14:foregroundMark x1="38588" y1="22172" x2="25294" y2="21418"/>
                        <a14:foregroundMark x1="40353" y1="22474" x2="39176" y2="37104"/>
                        <a14:foregroundMark x1="40706" y1="35445" x2="40588" y2="22624"/>
                        <a14:foregroundMark x1="40706" y1="22323" x2="40471" y2="35747"/>
                        <a14:foregroundMark x1="68824" y1="24585" x2="75412" y2="2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80"/>
            <a:ext cx="5216257" cy="40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8EBE4-E754-AB04-3B61-C1008CEE27C2}"/>
              </a:ext>
            </a:extLst>
          </p:cNvPr>
          <p:cNvSpPr txBox="1"/>
          <p:nvPr/>
        </p:nvSpPr>
        <p:spPr>
          <a:xfrm>
            <a:off x="1024275" y="3724016"/>
            <a:ext cx="6477802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색 제어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hexcolor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color,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fill)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도형 제어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xywh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ltrb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rect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텍스트 제어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(text,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font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이미지 제어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icon,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stretch, </a:t>
            </a: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ninepatch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조건 노드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순환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노드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(If, else, loop)</a:t>
            </a:r>
          </a:p>
        </p:txBody>
      </p:sp>
    </p:spTree>
    <p:extLst>
      <p:ext uri="{BB962C8B-B14F-4D97-AF65-F5344CB8AC3E}">
        <p14:creationId xmlns:p14="http://schemas.microsoft.com/office/powerpoint/2010/main" val="482037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40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색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/>
              <a:t>컴퓨터에서 색 표현</a:t>
            </a:r>
            <a:endParaRPr kumimoji="1" lang="en-US" altLang="ko-K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65E2C-D807-2AF7-2D4F-F22D7F976217}"/>
              </a:ext>
            </a:extLst>
          </p:cNvPr>
          <p:cNvSpPr txBox="1"/>
          <p:nvPr/>
        </p:nvSpPr>
        <p:spPr>
          <a:xfrm>
            <a:off x="475116" y="1968991"/>
            <a:ext cx="5154864" cy="3492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1bit Color(2^1)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2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 색을 표현 가능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b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도형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숫자 등 정보를  표현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0, 1</a:t>
            </a:r>
          </a:p>
          <a:p>
            <a:pPr>
              <a:lnSpc>
                <a:spcPct val="120000"/>
              </a:lnSpc>
            </a:pP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2bit Color(2^2)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4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 색을  표현 가능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음영 표현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00, 01, 10, 11</a:t>
            </a:r>
          </a:p>
          <a:p>
            <a:pPr algn="l">
              <a:lnSpc>
                <a:spcPct val="120000"/>
              </a:lnSpc>
            </a:pP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4bit Color(2^4)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16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 색을 표현 가능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컬러 표현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	         0000, 0001, 0010, 0011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	         0100, 0101, 0110, 0111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	         1000, 1001, 1010, 1011             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   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1100, 1101, 1110, 1111</a:t>
            </a:r>
          </a:p>
        </p:txBody>
      </p:sp>
      <p:pic>
        <p:nvPicPr>
          <p:cNvPr id="1028" name="Picture 4" descr="매트릭스 (시리즈) - 위키백과, 우리 모두의 백과사전">
            <a:extLst>
              <a:ext uri="{FF2B5EF4-FFF2-40B4-BE49-F238E27FC236}">
                <a16:creationId xmlns:a16="http://schemas.microsoft.com/office/drawing/2014/main" id="{F0DBD8D7-379F-5582-61C4-9AFC146AE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78"/>
          <a:stretch/>
        </p:blipFill>
        <p:spPr bwMode="auto">
          <a:xfrm>
            <a:off x="8739917" y="1666918"/>
            <a:ext cx="2561812" cy="169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7월 Theme] 게임의 역사 - 쿨투라">
            <a:extLst>
              <a:ext uri="{FF2B5EF4-FFF2-40B4-BE49-F238E27FC236}">
                <a16:creationId xmlns:a16="http://schemas.microsoft.com/office/drawing/2014/main" id="{04B295D9-3924-ECBD-154F-D44E97859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509" y="1666918"/>
            <a:ext cx="2588152" cy="169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meboy Game Tiles | Pixel art games, Pixel art design, Pixel art landscape">
            <a:extLst>
              <a:ext uri="{FF2B5EF4-FFF2-40B4-BE49-F238E27FC236}">
                <a16:creationId xmlns:a16="http://schemas.microsoft.com/office/drawing/2014/main" id="{90767D7C-38F1-464A-CB10-3F05AACF0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608" y="3919570"/>
            <a:ext cx="2445953" cy="194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EA99F0-522B-9851-6AB7-F36839B49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17" y="3923139"/>
            <a:ext cx="2445953" cy="19486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7A65EC-70B9-91D9-B52D-E6AAF11E9A99}"/>
              </a:ext>
            </a:extLst>
          </p:cNvPr>
          <p:cNvSpPr txBox="1"/>
          <p:nvPr/>
        </p:nvSpPr>
        <p:spPr>
          <a:xfrm>
            <a:off x="6520479" y="3361993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1bit color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61BBDE-D2A6-EBAC-683C-C2E5E9B08DCB}"/>
              </a:ext>
            </a:extLst>
          </p:cNvPr>
          <p:cNvSpPr txBox="1"/>
          <p:nvPr/>
        </p:nvSpPr>
        <p:spPr>
          <a:xfrm>
            <a:off x="9495958" y="3361993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1bit color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76F87-A2B0-7BFD-F201-B46B98C8B27F}"/>
              </a:ext>
            </a:extLst>
          </p:cNvPr>
          <p:cNvSpPr txBox="1"/>
          <p:nvPr/>
        </p:nvSpPr>
        <p:spPr>
          <a:xfrm>
            <a:off x="6494700" y="5860802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2bit color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48AB6-DF72-F676-938D-5998D4EB8980}"/>
              </a:ext>
            </a:extLst>
          </p:cNvPr>
          <p:cNvSpPr txBox="1"/>
          <p:nvPr/>
        </p:nvSpPr>
        <p:spPr>
          <a:xfrm>
            <a:off x="9499997" y="5877064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4bit color</a:t>
            </a:r>
            <a:endParaRPr lang="ko-KR" altLang="en-US" dirty="0"/>
          </a:p>
        </p:txBody>
      </p:sp>
      <p:cxnSp>
        <p:nvCxnSpPr>
          <p:cNvPr id="23" name="직선 연결선 13">
            <a:extLst>
              <a:ext uri="{FF2B5EF4-FFF2-40B4-BE49-F238E27FC236}">
                <a16:creationId xmlns:a16="http://schemas.microsoft.com/office/drawing/2014/main" id="{AC188DF3-0CC0-BDAE-87C7-6CDA9E12BE45}"/>
              </a:ext>
            </a:extLst>
          </p:cNvPr>
          <p:cNvCxnSpPr>
            <a:cxnSpLocks/>
          </p:cNvCxnSpPr>
          <p:nvPr/>
        </p:nvCxnSpPr>
        <p:spPr>
          <a:xfrm>
            <a:off x="3925455" y="577075"/>
            <a:ext cx="8266545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B748DE-8DF1-D69E-9A07-23EF18DC53BE}"/>
              </a:ext>
            </a:extLst>
          </p:cNvPr>
          <p:cNvSpPr txBox="1"/>
          <p:nvPr/>
        </p:nvSpPr>
        <p:spPr>
          <a:xfrm>
            <a:off x="826099" y="1668432"/>
            <a:ext cx="3925415" cy="3336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/>
                </a:solidFill>
              </a:rPr>
              <a:t> 정보의 기본단위 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bit</a:t>
            </a:r>
            <a:r>
              <a:rPr kumimoji="1" lang="en-US" altLang="ko-KR" sz="1200" dirty="0">
                <a:solidFill>
                  <a:schemeClr val="tx1"/>
                </a:solidFill>
              </a:rPr>
              <a:t> : 1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or 0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으로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‘</a:t>
            </a:r>
            <a:r>
              <a:rPr kumimoji="1" lang="ko-KR" altLang="en-US" sz="1200" dirty="0">
                <a:solidFill>
                  <a:schemeClr val="tx1"/>
                </a:solidFill>
              </a:rPr>
              <a:t>참</a:t>
            </a:r>
            <a:r>
              <a:rPr kumimoji="1" lang="en-US" altLang="ko-KR" sz="1200" dirty="0">
                <a:solidFill>
                  <a:schemeClr val="tx1"/>
                </a:solidFill>
              </a:rPr>
              <a:t>’,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‘</a:t>
            </a:r>
            <a:r>
              <a:rPr kumimoji="1" lang="ko-KR" altLang="en-US" sz="1200" dirty="0">
                <a:solidFill>
                  <a:schemeClr val="tx1"/>
                </a:solidFill>
              </a:rPr>
              <a:t>거짓</a:t>
            </a:r>
            <a:r>
              <a:rPr kumimoji="1" lang="en-US" altLang="ko-KR" sz="1200" dirty="0">
                <a:solidFill>
                  <a:schemeClr val="tx1"/>
                </a:solidFill>
              </a:rPr>
              <a:t>’</a:t>
            </a:r>
            <a:r>
              <a:rPr kumimoji="1" lang="ko-KR" altLang="en-US" sz="1200" dirty="0">
                <a:solidFill>
                  <a:schemeClr val="tx1"/>
                </a:solidFill>
              </a:rPr>
              <a:t>을 표현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4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7037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1.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정보 교과 확장으로 교육과정 개편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5B09BAE-9D0C-66A5-4B84-A04EAAB94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08443"/>
              </p:ext>
            </p:extLst>
          </p:nvPr>
        </p:nvGraphicFramePr>
        <p:xfrm>
          <a:off x="566530" y="1331843"/>
          <a:ext cx="11092070" cy="5088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2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63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소프트웨어 교육 중심으로 전환</a:t>
                      </a:r>
                      <a:endParaRPr lang="en-US" altLang="ko-KR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초등학교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실과 교과에서 이루어졌단 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ICT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활용 중심 정보 단원을 </a:t>
                      </a:r>
                      <a:r>
                        <a:rPr kumimoji="1" lang="ko-KR" altLang="en-US" sz="14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소프트웨어 기초 소양 중심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대단원 구성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17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과학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기술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가정 교과군을 과학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기술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가정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4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교과군으로 개편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34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고등학교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심화 선택인 정보과목을 </a:t>
                      </a:r>
                      <a:r>
                        <a:rPr kumimoji="1" lang="ko-KR" altLang="en-US" sz="14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일반 선택 과목으로 전환</a:t>
                      </a:r>
                      <a:endParaRPr kumimoji="1" lang="en-US" altLang="ko-KR" sz="1400" u="sng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소프트웨어 중심내용으로 개편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여러 교과를 학습하는 데 기반이 되는 언어</a:t>
                      </a:r>
                      <a:r>
                        <a:rPr lang="en-US" altLang="ko-KR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디지털 소양 </a:t>
                      </a:r>
                      <a:r>
                        <a:rPr lang="ko-KR" alt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등을 기초소양으로 규정</a:t>
                      </a:r>
                      <a:r>
                        <a:rPr lang="en-US" altLang="ko-KR" sz="1400" i="1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1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교과교육을 통한 디지털 기초소양 함양</a:t>
                      </a:r>
                      <a:endParaRPr lang="en-US" altLang="ko-KR" sz="1400" b="0" i="1" u="sng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초등학교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정보관련 내용을 학생 및 수요 여건에 따라 학교장 개설과목으로 편성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가능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34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인공지능에 대한 학습 관련 내용 강화</a:t>
                      </a:r>
                      <a:endParaRPr lang="en-US" altLang="ko-KR" sz="14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68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고등학교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고교 학점제 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도입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교과 신설</a:t>
                      </a:r>
                      <a:r>
                        <a:rPr lang="en-US" altLang="ko-KR" sz="1400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다양한 </a:t>
                      </a:r>
                      <a:r>
                        <a:rPr lang="ko-KR" altLang="en-US" sz="1400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진로 및 융합선택과목</a:t>
                      </a:r>
                      <a:r>
                        <a:rPr lang="ko-KR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신설</a:t>
                      </a:r>
                      <a:r>
                        <a:rPr lang="en-US" altLang="ko-KR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데이터과학</a:t>
                      </a:r>
                      <a:r>
                        <a:rPr lang="en-US" altLang="ko-KR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소프트웨어와 생활 등</a:t>
                      </a:r>
                      <a:r>
                        <a:rPr lang="en-US" altLang="ko-KR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1"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기술가정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정보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제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외국어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한문 </a:t>
                      </a: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12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학점</a:t>
                      </a: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(192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</a:t>
                      </a: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)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이상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8279C53-A63F-5159-F195-F0EC26CAD011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995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색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/>
              <a:t>컴퓨터에서 색 표현</a:t>
            </a:r>
            <a:endParaRPr kumimoji="1" lang="en-US" altLang="ko-K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65E2C-D807-2AF7-2D4F-F22D7F976217}"/>
              </a:ext>
            </a:extLst>
          </p:cNvPr>
          <p:cNvSpPr txBox="1"/>
          <p:nvPr/>
        </p:nvSpPr>
        <p:spPr>
          <a:xfrm>
            <a:off x="475344" y="2290114"/>
            <a:ext cx="5288820" cy="239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8bit Color(2^8)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256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 색을 표현 가능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그림 표현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gif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확장자의 색상수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16bit Color(2^16)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65,536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 색을  표현 가능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사진 표현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   jpg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확장자의 기본 색상수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24bit Color(2^24)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16,777,216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가지 색을 표현 가능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화질 개선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  </a:t>
            </a:r>
            <a:r>
              <a:rPr kumimoji="1"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png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확장자의 기본 색상수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7A65EC-70B9-91D9-B52D-E6AAF11E9A99}"/>
              </a:ext>
            </a:extLst>
          </p:cNvPr>
          <p:cNvSpPr txBox="1"/>
          <p:nvPr/>
        </p:nvSpPr>
        <p:spPr>
          <a:xfrm>
            <a:off x="6930836" y="4043066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8bit color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61BBDE-D2A6-EBAC-683C-C2E5E9B08DCB}"/>
              </a:ext>
            </a:extLst>
          </p:cNvPr>
          <p:cNvSpPr txBox="1"/>
          <p:nvPr/>
        </p:nvSpPr>
        <p:spPr>
          <a:xfrm>
            <a:off x="9648890" y="4051931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16bit color</a:t>
            </a:r>
            <a:endParaRPr lang="ko-KR" altLang="en-US" dirty="0"/>
          </a:p>
        </p:txBody>
      </p:sp>
      <p:pic>
        <p:nvPicPr>
          <p:cNvPr id="3076" name="Picture 4" descr="8-Bit vs 16-Bit Images">
            <a:extLst>
              <a:ext uri="{FF2B5EF4-FFF2-40B4-BE49-F238E27FC236}">
                <a16:creationId xmlns:a16="http://schemas.microsoft.com/office/drawing/2014/main" id="{5D5CA7E9-AAC7-8FA4-D5A9-003D242E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25881"/>
            <a:ext cx="5469224" cy="30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20BB2-9761-0450-4671-60FB741C6096}"/>
              </a:ext>
            </a:extLst>
          </p:cNvPr>
          <p:cNvSpPr txBox="1"/>
          <p:nvPr/>
        </p:nvSpPr>
        <p:spPr>
          <a:xfrm>
            <a:off x="475344" y="4973180"/>
            <a:ext cx="5288820" cy="1618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24bit Color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(RGB code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표현법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8bit x 8bit x 8bit = 24bit</a:t>
            </a:r>
          </a:p>
          <a:p>
            <a:pPr algn="l">
              <a:lnSpc>
                <a:spcPct val="120000"/>
              </a:lnSpc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256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x 256 x 256  = 16,777,216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가지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0~255</a:t>
            </a:r>
            <a:r>
              <a:rPr kumimoji="1" lang="ko-KR" altLang="en-US" sz="14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단계의 빨강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 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0~255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단계의 초록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 </a:t>
            </a:r>
            <a:r>
              <a:rPr kumimoji="1"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0~255</a:t>
            </a:r>
            <a:r>
              <a:rPr kumimoji="1"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단계의 파랑</a:t>
            </a:r>
            <a:endParaRPr kumimoji="1" lang="en-US" altLang="ko-KR" sz="14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endParaRPr kumimoji="1" lang="en-US" altLang="ko-KR" sz="1400" dirty="0">
              <a:solidFill>
                <a:srgbClr val="0070C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예를 들어 붉은 색을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RGB Code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255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으로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표현함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3078" name="Picture 6" descr="RGB 와 CMYK 란? … ① 빛과 색의 3원색">
            <a:extLst>
              <a:ext uri="{FF2B5EF4-FFF2-40B4-BE49-F238E27FC236}">
                <a16:creationId xmlns:a16="http://schemas.microsoft.com/office/drawing/2014/main" id="{56F25271-977D-B084-9B0E-E0D5798E5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51" y="4196954"/>
            <a:ext cx="3617033" cy="245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13">
            <a:extLst>
              <a:ext uri="{FF2B5EF4-FFF2-40B4-BE49-F238E27FC236}">
                <a16:creationId xmlns:a16="http://schemas.microsoft.com/office/drawing/2014/main" id="{B2807AE9-8BC7-C3C3-A8CF-1C299649676C}"/>
              </a:ext>
            </a:extLst>
          </p:cNvPr>
          <p:cNvCxnSpPr>
            <a:cxnSpLocks/>
          </p:cNvCxnSpPr>
          <p:nvPr/>
        </p:nvCxnSpPr>
        <p:spPr>
          <a:xfrm>
            <a:off x="3925455" y="577075"/>
            <a:ext cx="8266545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7B9CE2-B4D1-67D1-EF1A-66ED5DAA0993}"/>
              </a:ext>
            </a:extLst>
          </p:cNvPr>
          <p:cNvSpPr txBox="1"/>
          <p:nvPr/>
        </p:nvSpPr>
        <p:spPr>
          <a:xfrm>
            <a:off x="826099" y="1668432"/>
            <a:ext cx="3925415" cy="3336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/>
                </a:solidFill>
              </a:rPr>
              <a:t> 정보의 기본단위 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bit</a:t>
            </a:r>
            <a:r>
              <a:rPr kumimoji="1" lang="en-US" altLang="ko-KR" sz="1200" dirty="0">
                <a:solidFill>
                  <a:schemeClr val="tx1"/>
                </a:solidFill>
              </a:rPr>
              <a:t> : 1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or 0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으로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‘</a:t>
            </a:r>
            <a:r>
              <a:rPr kumimoji="1" lang="ko-KR" altLang="en-US" sz="1200" dirty="0">
                <a:solidFill>
                  <a:schemeClr val="tx1"/>
                </a:solidFill>
              </a:rPr>
              <a:t>참</a:t>
            </a:r>
            <a:r>
              <a:rPr kumimoji="1" lang="en-US" altLang="ko-KR" sz="1200" dirty="0">
                <a:solidFill>
                  <a:schemeClr val="tx1"/>
                </a:solidFill>
              </a:rPr>
              <a:t>’,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‘</a:t>
            </a:r>
            <a:r>
              <a:rPr kumimoji="1" lang="ko-KR" altLang="en-US" sz="1200" dirty="0">
                <a:solidFill>
                  <a:schemeClr val="tx1"/>
                </a:solidFill>
              </a:rPr>
              <a:t>거짓</a:t>
            </a:r>
            <a:r>
              <a:rPr kumimoji="1" lang="en-US" altLang="ko-KR" sz="1200" dirty="0">
                <a:solidFill>
                  <a:schemeClr val="tx1"/>
                </a:solidFill>
              </a:rPr>
              <a:t>’</a:t>
            </a:r>
            <a:r>
              <a:rPr kumimoji="1" lang="ko-KR" altLang="en-US" sz="1200" dirty="0">
                <a:solidFill>
                  <a:schemeClr val="tx1"/>
                </a:solidFill>
              </a:rPr>
              <a:t>을 표현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55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색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/>
              <a:t>컴퓨터에서 색 표현</a:t>
            </a:r>
            <a:endParaRPr kumimoji="1" lang="en-US" altLang="ko-KR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20B98-0230-EDCC-376B-F700A4D775B2}"/>
              </a:ext>
            </a:extLst>
          </p:cNvPr>
          <p:cNvSpPr txBox="1"/>
          <p:nvPr/>
        </p:nvSpPr>
        <p:spPr>
          <a:xfrm>
            <a:off x="475344" y="1772284"/>
            <a:ext cx="5699314" cy="2393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 Code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Hex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코드는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16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진수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(hexadecimal)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로 표현된 코드를 가리킨다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 16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진수는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0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부터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9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까지의 숫자와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A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부터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F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까지의 알파벳으로 이루어진 진법이다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이는 컴퓨터에서 데이터를 나타내는 데 사용됩니다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16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진수로는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부터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까지의 값은 그대로 사용되고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B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 표현됩니다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예를 들어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24bit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RGB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값이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(25, 20, 100)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라면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 Code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#191464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AC66AA-E16E-FF38-8F47-731FFF8A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076" y="1393134"/>
            <a:ext cx="5569580" cy="500368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EE79036-074A-9A2D-3306-553427168674}"/>
              </a:ext>
            </a:extLst>
          </p:cNvPr>
          <p:cNvSpPr txBox="1"/>
          <p:nvPr/>
        </p:nvSpPr>
        <p:spPr>
          <a:xfrm>
            <a:off x="475344" y="4616854"/>
            <a:ext cx="1039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0070C0"/>
                </a:solidFill>
              </a:rPr>
              <a:t>10</a:t>
            </a:r>
            <a:r>
              <a:rPr kumimoji="1" lang="ko-KR" altLang="en-US" sz="1400" dirty="0">
                <a:solidFill>
                  <a:srgbClr val="0070C0"/>
                </a:solidFill>
              </a:rPr>
              <a:t>진수 </a:t>
            </a:r>
            <a:r>
              <a:rPr kumimoji="1" lang="en-US" altLang="ko-KR" sz="1400" b="1" dirty="0">
                <a:solidFill>
                  <a:srgbClr val="0070C0"/>
                </a:solidFill>
              </a:rPr>
              <a:t>25</a:t>
            </a:r>
            <a:endParaRPr kumimoji="1"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2BCBDC-D5D3-3928-5568-1AD1BCBBCC38}"/>
              </a:ext>
            </a:extLst>
          </p:cNvPr>
          <p:cNvSpPr txBox="1"/>
          <p:nvPr/>
        </p:nvSpPr>
        <p:spPr>
          <a:xfrm>
            <a:off x="458655" y="5525597"/>
            <a:ext cx="1039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r>
              <a:rPr kumimoji="1" lang="ko-KR" altLang="en-US" sz="1400" dirty="0">
                <a:solidFill>
                  <a:schemeClr val="accent2">
                    <a:lumMod val="75000"/>
                  </a:schemeClr>
                </a:solidFill>
              </a:rPr>
              <a:t>진수 </a:t>
            </a:r>
            <a:r>
              <a:rPr kumimoji="1"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19</a:t>
            </a:r>
            <a:endParaRPr kumimoji="1"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100" name="그룹 3099">
            <a:extLst>
              <a:ext uri="{FF2B5EF4-FFF2-40B4-BE49-F238E27FC236}">
                <a16:creationId xmlns:a16="http://schemas.microsoft.com/office/drawing/2014/main" id="{237A9033-241E-4D47-B7A7-F677C7D2765D}"/>
              </a:ext>
            </a:extLst>
          </p:cNvPr>
          <p:cNvGrpSpPr/>
          <p:nvPr/>
        </p:nvGrpSpPr>
        <p:grpSpPr>
          <a:xfrm>
            <a:off x="1530554" y="4304356"/>
            <a:ext cx="2814854" cy="1578400"/>
            <a:chOff x="1459110" y="4290067"/>
            <a:chExt cx="2814854" cy="15784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F3CFCE7-716F-9C3A-D991-4035695B2A77}"/>
                </a:ext>
              </a:extLst>
            </p:cNvPr>
            <p:cNvSpPr/>
            <p:nvPr/>
          </p:nvSpPr>
          <p:spPr>
            <a:xfrm>
              <a:off x="1498245" y="4535849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EB0C526-B7A8-C9D5-A73C-B66F5D92EACB}"/>
                </a:ext>
              </a:extLst>
            </p:cNvPr>
            <p:cNvSpPr/>
            <p:nvPr/>
          </p:nvSpPr>
          <p:spPr>
            <a:xfrm>
              <a:off x="1670965" y="4535849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C82BF3-7E1D-54A3-EEB8-8DD720D74503}"/>
                </a:ext>
              </a:extLst>
            </p:cNvPr>
            <p:cNvSpPr/>
            <p:nvPr/>
          </p:nvSpPr>
          <p:spPr>
            <a:xfrm>
              <a:off x="1843685" y="4535848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01CEAFA-3A0E-23ED-9333-DA3F756F6A1C}"/>
                </a:ext>
              </a:extLst>
            </p:cNvPr>
            <p:cNvSpPr/>
            <p:nvPr/>
          </p:nvSpPr>
          <p:spPr>
            <a:xfrm>
              <a:off x="2013655" y="4535847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6032C8F-28EA-CEB1-E10E-6E7F239BD40B}"/>
                </a:ext>
              </a:extLst>
            </p:cNvPr>
            <p:cNvSpPr/>
            <p:nvPr/>
          </p:nvSpPr>
          <p:spPr>
            <a:xfrm>
              <a:off x="2183625" y="4535846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1D56714-DB89-1CA0-DF7A-20E568462A12}"/>
                </a:ext>
              </a:extLst>
            </p:cNvPr>
            <p:cNvSpPr/>
            <p:nvPr/>
          </p:nvSpPr>
          <p:spPr>
            <a:xfrm>
              <a:off x="2353595" y="4535846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7C6AF0B-7657-A8B2-A410-6DE782B05A18}"/>
                </a:ext>
              </a:extLst>
            </p:cNvPr>
            <p:cNvSpPr/>
            <p:nvPr/>
          </p:nvSpPr>
          <p:spPr>
            <a:xfrm>
              <a:off x="2526315" y="4535846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058F76-E115-9D8B-7C5C-9D4634A1A454}"/>
                </a:ext>
              </a:extLst>
            </p:cNvPr>
            <p:cNvSpPr/>
            <p:nvPr/>
          </p:nvSpPr>
          <p:spPr>
            <a:xfrm>
              <a:off x="2699035" y="4535845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3B094B9-BD8B-1704-ADBF-A5BED973DE0D}"/>
                </a:ext>
              </a:extLst>
            </p:cNvPr>
            <p:cNvSpPr/>
            <p:nvPr/>
          </p:nvSpPr>
          <p:spPr>
            <a:xfrm>
              <a:off x="2869005" y="4535844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CBF1DCA-DE94-A113-8919-871F01524A26}"/>
                </a:ext>
              </a:extLst>
            </p:cNvPr>
            <p:cNvSpPr/>
            <p:nvPr/>
          </p:nvSpPr>
          <p:spPr>
            <a:xfrm>
              <a:off x="3038975" y="4535843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09028B2-5B3B-3733-636E-85A4FF8116AB}"/>
                </a:ext>
              </a:extLst>
            </p:cNvPr>
            <p:cNvSpPr/>
            <p:nvPr/>
          </p:nvSpPr>
          <p:spPr>
            <a:xfrm>
              <a:off x="1498245" y="4724822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E61B3D0-D448-2548-09F8-492DBAD095C4}"/>
                </a:ext>
              </a:extLst>
            </p:cNvPr>
            <p:cNvSpPr/>
            <p:nvPr/>
          </p:nvSpPr>
          <p:spPr>
            <a:xfrm>
              <a:off x="1670965" y="4724822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AE4145D-CFF2-749D-32FD-B9F72EFBF9DC}"/>
                </a:ext>
              </a:extLst>
            </p:cNvPr>
            <p:cNvSpPr/>
            <p:nvPr/>
          </p:nvSpPr>
          <p:spPr>
            <a:xfrm>
              <a:off x="1843685" y="4724821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344F7DC-9599-20AB-1C65-F8DED2DB71BF}"/>
                </a:ext>
              </a:extLst>
            </p:cNvPr>
            <p:cNvSpPr/>
            <p:nvPr/>
          </p:nvSpPr>
          <p:spPr>
            <a:xfrm>
              <a:off x="2013655" y="4724820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25614DE-A0D1-9DC1-DF17-FA78A683FB14}"/>
                </a:ext>
              </a:extLst>
            </p:cNvPr>
            <p:cNvSpPr/>
            <p:nvPr/>
          </p:nvSpPr>
          <p:spPr>
            <a:xfrm>
              <a:off x="2183625" y="4724819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7EE145C-0CB0-C093-56A3-0F90E295CA52}"/>
                </a:ext>
              </a:extLst>
            </p:cNvPr>
            <p:cNvSpPr/>
            <p:nvPr/>
          </p:nvSpPr>
          <p:spPr>
            <a:xfrm>
              <a:off x="2353595" y="4724822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BF0EF93-E919-ED43-0993-F30C8F0ED98C}"/>
                </a:ext>
              </a:extLst>
            </p:cNvPr>
            <p:cNvSpPr/>
            <p:nvPr/>
          </p:nvSpPr>
          <p:spPr>
            <a:xfrm>
              <a:off x="2526315" y="4724822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0906A80-54EF-4C58-C015-C8BB3A8EF935}"/>
                </a:ext>
              </a:extLst>
            </p:cNvPr>
            <p:cNvSpPr/>
            <p:nvPr/>
          </p:nvSpPr>
          <p:spPr>
            <a:xfrm>
              <a:off x="2699035" y="4724821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A948DAE-3FE5-5125-3661-C7BC54A05966}"/>
                </a:ext>
              </a:extLst>
            </p:cNvPr>
            <p:cNvSpPr/>
            <p:nvPr/>
          </p:nvSpPr>
          <p:spPr>
            <a:xfrm>
              <a:off x="2869005" y="4724820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38CDF2-C5E1-DE75-34A7-9ECEF9BC0B6F}"/>
                </a:ext>
              </a:extLst>
            </p:cNvPr>
            <p:cNvSpPr/>
            <p:nvPr/>
          </p:nvSpPr>
          <p:spPr>
            <a:xfrm>
              <a:off x="3038975" y="4724819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E836F5-E860-23A4-C138-E83971C32E5B}"/>
                </a:ext>
              </a:extLst>
            </p:cNvPr>
            <p:cNvSpPr/>
            <p:nvPr/>
          </p:nvSpPr>
          <p:spPr>
            <a:xfrm>
              <a:off x="1498245" y="4913795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4B92BA7-90AF-6E7B-07C6-BD94B266CEE1}"/>
                </a:ext>
              </a:extLst>
            </p:cNvPr>
            <p:cNvSpPr/>
            <p:nvPr/>
          </p:nvSpPr>
          <p:spPr>
            <a:xfrm>
              <a:off x="1670965" y="4913795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0F3A2FE-C702-3299-49D1-6A639EC4D088}"/>
                </a:ext>
              </a:extLst>
            </p:cNvPr>
            <p:cNvSpPr/>
            <p:nvPr/>
          </p:nvSpPr>
          <p:spPr>
            <a:xfrm>
              <a:off x="1843685" y="4913794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2DC7AAF-8BEF-DBAB-E096-5D4AC64736FC}"/>
                </a:ext>
              </a:extLst>
            </p:cNvPr>
            <p:cNvSpPr/>
            <p:nvPr/>
          </p:nvSpPr>
          <p:spPr>
            <a:xfrm>
              <a:off x="2013655" y="4913793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A1EB7B5-6FAA-862A-A6DB-A81406E0C57F}"/>
                </a:ext>
              </a:extLst>
            </p:cNvPr>
            <p:cNvSpPr/>
            <p:nvPr/>
          </p:nvSpPr>
          <p:spPr>
            <a:xfrm>
              <a:off x="2183625" y="4913792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2BBF908-DE8B-E227-8287-25B00A9D9077}"/>
                </a:ext>
              </a:extLst>
            </p:cNvPr>
            <p:cNvSpPr/>
            <p:nvPr/>
          </p:nvSpPr>
          <p:spPr>
            <a:xfrm>
              <a:off x="1482762" y="5560466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8B80517-E151-B936-9036-162D96F3FDCA}"/>
                </a:ext>
              </a:extLst>
            </p:cNvPr>
            <p:cNvSpPr/>
            <p:nvPr/>
          </p:nvSpPr>
          <p:spPr>
            <a:xfrm>
              <a:off x="1655482" y="5560466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F6EACE8-8646-1923-C133-40F521048063}"/>
                </a:ext>
              </a:extLst>
            </p:cNvPr>
            <p:cNvSpPr/>
            <p:nvPr/>
          </p:nvSpPr>
          <p:spPr>
            <a:xfrm>
              <a:off x="1828202" y="5560465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6915CC-ED81-B95D-7731-BF31129C202B}"/>
                </a:ext>
              </a:extLst>
            </p:cNvPr>
            <p:cNvSpPr/>
            <p:nvPr/>
          </p:nvSpPr>
          <p:spPr>
            <a:xfrm>
              <a:off x="1998172" y="5560464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65EFDB1-1336-1874-235E-32A40E88F6BF}"/>
                </a:ext>
              </a:extLst>
            </p:cNvPr>
            <p:cNvSpPr/>
            <p:nvPr/>
          </p:nvSpPr>
          <p:spPr>
            <a:xfrm>
              <a:off x="2168142" y="5560463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31B7763-AD5E-AA05-CD84-6B706F3879F0}"/>
                </a:ext>
              </a:extLst>
            </p:cNvPr>
            <p:cNvSpPr/>
            <p:nvPr/>
          </p:nvSpPr>
          <p:spPr>
            <a:xfrm>
              <a:off x="2338112" y="5560463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02A3A70-1B01-D3DA-5CD3-30DA48710725}"/>
                </a:ext>
              </a:extLst>
            </p:cNvPr>
            <p:cNvSpPr/>
            <p:nvPr/>
          </p:nvSpPr>
          <p:spPr>
            <a:xfrm>
              <a:off x="2510832" y="5560463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FE881DE-BB44-C71B-5E18-DFB84AAA146D}"/>
                </a:ext>
              </a:extLst>
            </p:cNvPr>
            <p:cNvSpPr/>
            <p:nvPr/>
          </p:nvSpPr>
          <p:spPr>
            <a:xfrm>
              <a:off x="2683552" y="5560462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C1FA52D-404A-5ADE-A956-957E028F61B6}"/>
                </a:ext>
              </a:extLst>
            </p:cNvPr>
            <p:cNvSpPr/>
            <p:nvPr/>
          </p:nvSpPr>
          <p:spPr>
            <a:xfrm>
              <a:off x="2853522" y="5560461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265738A-ECC5-9526-3BC6-3A77AF7DA58F}"/>
                </a:ext>
              </a:extLst>
            </p:cNvPr>
            <p:cNvSpPr/>
            <p:nvPr/>
          </p:nvSpPr>
          <p:spPr>
            <a:xfrm>
              <a:off x="3023492" y="5560460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0FE93BB-2A89-E2CD-142A-D414BEA57267}"/>
                </a:ext>
              </a:extLst>
            </p:cNvPr>
            <p:cNvSpPr/>
            <p:nvPr/>
          </p:nvSpPr>
          <p:spPr>
            <a:xfrm>
              <a:off x="1482762" y="5749439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3FF25ED-880D-F599-7383-3DD71A2FAC19}"/>
                </a:ext>
              </a:extLst>
            </p:cNvPr>
            <p:cNvSpPr/>
            <p:nvPr/>
          </p:nvSpPr>
          <p:spPr>
            <a:xfrm>
              <a:off x="1655482" y="5749439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89C0C57-5FB9-C628-BA21-623C9A08F693}"/>
                </a:ext>
              </a:extLst>
            </p:cNvPr>
            <p:cNvSpPr/>
            <p:nvPr/>
          </p:nvSpPr>
          <p:spPr>
            <a:xfrm>
              <a:off x="1828202" y="5749438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CC08C1A-74FA-1C1C-847F-B872F4E71D62}"/>
                </a:ext>
              </a:extLst>
            </p:cNvPr>
            <p:cNvSpPr/>
            <p:nvPr/>
          </p:nvSpPr>
          <p:spPr>
            <a:xfrm>
              <a:off x="1998172" y="5749437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967472C-46C7-2DEB-5962-70876930A914}"/>
                </a:ext>
              </a:extLst>
            </p:cNvPr>
            <p:cNvSpPr/>
            <p:nvPr/>
          </p:nvSpPr>
          <p:spPr>
            <a:xfrm>
              <a:off x="4051562" y="5560459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811D663-48B8-AFF5-D5E3-1CEE4F2DC8A8}"/>
                </a:ext>
              </a:extLst>
            </p:cNvPr>
            <p:cNvSpPr/>
            <p:nvPr/>
          </p:nvSpPr>
          <p:spPr>
            <a:xfrm>
              <a:off x="3196212" y="5567495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391F97B-5BC9-880F-406B-610C4FE85EBB}"/>
                </a:ext>
              </a:extLst>
            </p:cNvPr>
            <p:cNvSpPr/>
            <p:nvPr/>
          </p:nvSpPr>
          <p:spPr>
            <a:xfrm>
              <a:off x="3368932" y="5567495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F40528F-B1A9-074B-681E-138C61D11B25}"/>
                </a:ext>
              </a:extLst>
            </p:cNvPr>
            <p:cNvSpPr/>
            <p:nvPr/>
          </p:nvSpPr>
          <p:spPr>
            <a:xfrm>
              <a:off x="3541652" y="5567494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1604741-5162-7FFB-89FE-85C46819809E}"/>
                </a:ext>
              </a:extLst>
            </p:cNvPr>
            <p:cNvSpPr/>
            <p:nvPr/>
          </p:nvSpPr>
          <p:spPr>
            <a:xfrm>
              <a:off x="3711622" y="5567493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DD81188-276F-7CF2-D2B4-C73A740B04CA}"/>
                </a:ext>
              </a:extLst>
            </p:cNvPr>
            <p:cNvSpPr/>
            <p:nvPr/>
          </p:nvSpPr>
          <p:spPr>
            <a:xfrm>
              <a:off x="3881592" y="5567492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9A8A7E9-12F4-C2D3-7316-3602A60FD721}"/>
                </a:ext>
              </a:extLst>
            </p:cNvPr>
            <p:cNvSpPr/>
            <p:nvPr/>
          </p:nvSpPr>
          <p:spPr>
            <a:xfrm>
              <a:off x="2168142" y="5749440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6D3398F-FBFB-5988-73F2-F78C557EFC92}"/>
                </a:ext>
              </a:extLst>
            </p:cNvPr>
            <p:cNvSpPr/>
            <p:nvPr/>
          </p:nvSpPr>
          <p:spPr>
            <a:xfrm>
              <a:off x="2340862" y="5749440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83792C-E757-AAD2-238A-56C843B67F23}"/>
                </a:ext>
              </a:extLst>
            </p:cNvPr>
            <p:cNvSpPr/>
            <p:nvPr/>
          </p:nvSpPr>
          <p:spPr>
            <a:xfrm>
              <a:off x="2513582" y="5749439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135EC1D-D14D-4AD7-B9F2-9BE6DD2C4331}"/>
                </a:ext>
              </a:extLst>
            </p:cNvPr>
            <p:cNvSpPr/>
            <p:nvPr/>
          </p:nvSpPr>
          <p:spPr>
            <a:xfrm>
              <a:off x="2683552" y="5749438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601689C-D671-BA40-49CB-9C09AA28EE8D}"/>
                </a:ext>
              </a:extLst>
            </p:cNvPr>
            <p:cNvSpPr/>
            <p:nvPr/>
          </p:nvSpPr>
          <p:spPr>
            <a:xfrm>
              <a:off x="2853522" y="5749437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72" name="TextBox 3071">
              <a:extLst>
                <a:ext uri="{FF2B5EF4-FFF2-40B4-BE49-F238E27FC236}">
                  <a16:creationId xmlns:a16="http://schemas.microsoft.com/office/drawing/2014/main" id="{41C4DD83-A813-B2AE-201D-3C8790F41B9F}"/>
                </a:ext>
              </a:extLst>
            </p:cNvPr>
            <p:cNvSpPr txBox="1"/>
            <p:nvPr/>
          </p:nvSpPr>
          <p:spPr>
            <a:xfrm>
              <a:off x="1470641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1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4B82A489-FE1B-57B2-3CBB-D65A7B56C70D}"/>
                </a:ext>
              </a:extLst>
            </p:cNvPr>
            <p:cNvSpPr txBox="1"/>
            <p:nvPr/>
          </p:nvSpPr>
          <p:spPr>
            <a:xfrm>
              <a:off x="1642522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2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74" name="TextBox 3073">
              <a:extLst>
                <a:ext uri="{FF2B5EF4-FFF2-40B4-BE49-F238E27FC236}">
                  <a16:creationId xmlns:a16="http://schemas.microsoft.com/office/drawing/2014/main" id="{87053DD5-88DE-4D68-A2AD-88822ECF2C52}"/>
                </a:ext>
              </a:extLst>
            </p:cNvPr>
            <p:cNvSpPr txBox="1"/>
            <p:nvPr/>
          </p:nvSpPr>
          <p:spPr>
            <a:xfrm>
              <a:off x="1814403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3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75" name="TextBox 3074">
              <a:extLst>
                <a:ext uri="{FF2B5EF4-FFF2-40B4-BE49-F238E27FC236}">
                  <a16:creationId xmlns:a16="http://schemas.microsoft.com/office/drawing/2014/main" id="{64E25BB1-DE96-0C2D-5B63-CF5CC5B1CB49}"/>
                </a:ext>
              </a:extLst>
            </p:cNvPr>
            <p:cNvSpPr txBox="1"/>
            <p:nvPr/>
          </p:nvSpPr>
          <p:spPr>
            <a:xfrm>
              <a:off x="1986284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4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77" name="TextBox 3076">
              <a:extLst>
                <a:ext uri="{FF2B5EF4-FFF2-40B4-BE49-F238E27FC236}">
                  <a16:creationId xmlns:a16="http://schemas.microsoft.com/office/drawing/2014/main" id="{1D6AC67E-E7E7-2081-C42E-69CD1CA58BB7}"/>
                </a:ext>
              </a:extLst>
            </p:cNvPr>
            <p:cNvSpPr txBox="1"/>
            <p:nvPr/>
          </p:nvSpPr>
          <p:spPr>
            <a:xfrm>
              <a:off x="2158165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5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79" name="TextBox 3078">
              <a:extLst>
                <a:ext uri="{FF2B5EF4-FFF2-40B4-BE49-F238E27FC236}">
                  <a16:creationId xmlns:a16="http://schemas.microsoft.com/office/drawing/2014/main" id="{4F1E7890-4C9A-B8AC-A669-9A0B71685142}"/>
                </a:ext>
              </a:extLst>
            </p:cNvPr>
            <p:cNvSpPr txBox="1"/>
            <p:nvPr/>
          </p:nvSpPr>
          <p:spPr>
            <a:xfrm>
              <a:off x="2330046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6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80" name="TextBox 3079">
              <a:extLst>
                <a:ext uri="{FF2B5EF4-FFF2-40B4-BE49-F238E27FC236}">
                  <a16:creationId xmlns:a16="http://schemas.microsoft.com/office/drawing/2014/main" id="{62A25321-B5F0-9C6F-C7B8-09B535464222}"/>
                </a:ext>
              </a:extLst>
            </p:cNvPr>
            <p:cNvSpPr txBox="1"/>
            <p:nvPr/>
          </p:nvSpPr>
          <p:spPr>
            <a:xfrm>
              <a:off x="2501927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7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81" name="TextBox 3080">
              <a:extLst>
                <a:ext uri="{FF2B5EF4-FFF2-40B4-BE49-F238E27FC236}">
                  <a16:creationId xmlns:a16="http://schemas.microsoft.com/office/drawing/2014/main" id="{7138E68F-0BA5-B8BA-99F0-0023A9CEE9CC}"/>
                </a:ext>
              </a:extLst>
            </p:cNvPr>
            <p:cNvSpPr txBox="1"/>
            <p:nvPr/>
          </p:nvSpPr>
          <p:spPr>
            <a:xfrm>
              <a:off x="2670060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8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82" name="TextBox 3081">
              <a:extLst>
                <a:ext uri="{FF2B5EF4-FFF2-40B4-BE49-F238E27FC236}">
                  <a16:creationId xmlns:a16="http://schemas.microsoft.com/office/drawing/2014/main" id="{CFF4C17E-4FE8-42C7-B7EC-17AEAEC31DBA}"/>
                </a:ext>
              </a:extLst>
            </p:cNvPr>
            <p:cNvSpPr txBox="1"/>
            <p:nvPr/>
          </p:nvSpPr>
          <p:spPr>
            <a:xfrm>
              <a:off x="2838193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9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83" name="TextBox 3082">
              <a:extLst>
                <a:ext uri="{FF2B5EF4-FFF2-40B4-BE49-F238E27FC236}">
                  <a16:creationId xmlns:a16="http://schemas.microsoft.com/office/drawing/2014/main" id="{D5F15D1E-7951-E6C5-D426-3F215B4E9952}"/>
                </a:ext>
              </a:extLst>
            </p:cNvPr>
            <p:cNvSpPr txBox="1"/>
            <p:nvPr/>
          </p:nvSpPr>
          <p:spPr>
            <a:xfrm>
              <a:off x="2923879" y="4290067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10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84" name="TextBox 3083">
              <a:extLst>
                <a:ext uri="{FF2B5EF4-FFF2-40B4-BE49-F238E27FC236}">
                  <a16:creationId xmlns:a16="http://schemas.microsoft.com/office/drawing/2014/main" id="{D515EDBD-BEAE-7876-B7C0-2CB178F64073}"/>
                </a:ext>
              </a:extLst>
            </p:cNvPr>
            <p:cNvSpPr txBox="1"/>
            <p:nvPr/>
          </p:nvSpPr>
          <p:spPr>
            <a:xfrm>
              <a:off x="1459110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1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85" name="TextBox 3084">
              <a:extLst>
                <a:ext uri="{FF2B5EF4-FFF2-40B4-BE49-F238E27FC236}">
                  <a16:creationId xmlns:a16="http://schemas.microsoft.com/office/drawing/2014/main" id="{E56B905F-E9AE-8F67-D9B4-9FC641B51394}"/>
                </a:ext>
              </a:extLst>
            </p:cNvPr>
            <p:cNvSpPr txBox="1"/>
            <p:nvPr/>
          </p:nvSpPr>
          <p:spPr>
            <a:xfrm>
              <a:off x="1630991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2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86" name="TextBox 3085">
              <a:extLst>
                <a:ext uri="{FF2B5EF4-FFF2-40B4-BE49-F238E27FC236}">
                  <a16:creationId xmlns:a16="http://schemas.microsoft.com/office/drawing/2014/main" id="{8431059B-9289-AC04-76AC-D80AA949F412}"/>
                </a:ext>
              </a:extLst>
            </p:cNvPr>
            <p:cNvSpPr txBox="1"/>
            <p:nvPr/>
          </p:nvSpPr>
          <p:spPr>
            <a:xfrm>
              <a:off x="1802872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3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87" name="TextBox 3086">
              <a:extLst>
                <a:ext uri="{FF2B5EF4-FFF2-40B4-BE49-F238E27FC236}">
                  <a16:creationId xmlns:a16="http://schemas.microsoft.com/office/drawing/2014/main" id="{7268A274-41ED-C23D-8E86-C2ED08100D3F}"/>
                </a:ext>
              </a:extLst>
            </p:cNvPr>
            <p:cNvSpPr txBox="1"/>
            <p:nvPr/>
          </p:nvSpPr>
          <p:spPr>
            <a:xfrm>
              <a:off x="1974753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4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51F5D463-4B56-312A-5588-0F64694A3958}"/>
                </a:ext>
              </a:extLst>
            </p:cNvPr>
            <p:cNvSpPr txBox="1"/>
            <p:nvPr/>
          </p:nvSpPr>
          <p:spPr>
            <a:xfrm>
              <a:off x="2146634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5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D2E0B755-CBBA-75C9-52FF-58F705DD2ABC}"/>
                </a:ext>
              </a:extLst>
            </p:cNvPr>
            <p:cNvSpPr txBox="1"/>
            <p:nvPr/>
          </p:nvSpPr>
          <p:spPr>
            <a:xfrm>
              <a:off x="2318515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6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0" name="TextBox 3089">
              <a:extLst>
                <a:ext uri="{FF2B5EF4-FFF2-40B4-BE49-F238E27FC236}">
                  <a16:creationId xmlns:a16="http://schemas.microsoft.com/office/drawing/2014/main" id="{320F9B75-E2BF-7A48-9FC1-CE867B1C3768}"/>
                </a:ext>
              </a:extLst>
            </p:cNvPr>
            <p:cNvSpPr txBox="1"/>
            <p:nvPr/>
          </p:nvSpPr>
          <p:spPr>
            <a:xfrm>
              <a:off x="2490396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7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2B23B38F-4AF0-1061-4F6C-E06588E75983}"/>
                </a:ext>
              </a:extLst>
            </p:cNvPr>
            <p:cNvSpPr txBox="1"/>
            <p:nvPr/>
          </p:nvSpPr>
          <p:spPr>
            <a:xfrm>
              <a:off x="2658529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8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2" name="TextBox 3091">
              <a:extLst>
                <a:ext uri="{FF2B5EF4-FFF2-40B4-BE49-F238E27FC236}">
                  <a16:creationId xmlns:a16="http://schemas.microsoft.com/office/drawing/2014/main" id="{7B591249-98B7-C79C-E247-F605AA910F9F}"/>
                </a:ext>
              </a:extLst>
            </p:cNvPr>
            <p:cNvSpPr txBox="1"/>
            <p:nvPr/>
          </p:nvSpPr>
          <p:spPr>
            <a:xfrm>
              <a:off x="2826662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9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3" name="TextBox 3092">
              <a:extLst>
                <a:ext uri="{FF2B5EF4-FFF2-40B4-BE49-F238E27FC236}">
                  <a16:creationId xmlns:a16="http://schemas.microsoft.com/office/drawing/2014/main" id="{D46742EE-3FDF-743A-A856-253AB086859F}"/>
                </a:ext>
              </a:extLst>
            </p:cNvPr>
            <p:cNvSpPr txBox="1"/>
            <p:nvPr/>
          </p:nvSpPr>
          <p:spPr>
            <a:xfrm>
              <a:off x="3946757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10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E58B64DA-3F37-35CC-BB0A-FA5F7AEA73DB}"/>
                </a:ext>
              </a:extLst>
            </p:cNvPr>
            <p:cNvSpPr txBox="1"/>
            <p:nvPr/>
          </p:nvSpPr>
          <p:spPr>
            <a:xfrm>
              <a:off x="2918508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A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5" name="TextBox 3094">
              <a:extLst>
                <a:ext uri="{FF2B5EF4-FFF2-40B4-BE49-F238E27FC236}">
                  <a16:creationId xmlns:a16="http://schemas.microsoft.com/office/drawing/2014/main" id="{0CC5DAFE-296E-9747-6D72-B6F9B1A20C73}"/>
                </a:ext>
              </a:extLst>
            </p:cNvPr>
            <p:cNvSpPr txBox="1"/>
            <p:nvPr/>
          </p:nvSpPr>
          <p:spPr>
            <a:xfrm>
              <a:off x="3082111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B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6" name="TextBox 3095">
              <a:extLst>
                <a:ext uri="{FF2B5EF4-FFF2-40B4-BE49-F238E27FC236}">
                  <a16:creationId xmlns:a16="http://schemas.microsoft.com/office/drawing/2014/main" id="{77D48030-9F9F-66F8-B27A-89E030F04FCD}"/>
                </a:ext>
              </a:extLst>
            </p:cNvPr>
            <p:cNvSpPr txBox="1"/>
            <p:nvPr/>
          </p:nvSpPr>
          <p:spPr>
            <a:xfrm>
              <a:off x="3257581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C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7" name="TextBox 3096">
              <a:extLst>
                <a:ext uri="{FF2B5EF4-FFF2-40B4-BE49-F238E27FC236}">
                  <a16:creationId xmlns:a16="http://schemas.microsoft.com/office/drawing/2014/main" id="{B49F9923-99B7-CF6D-6A0E-EA30D48DAFF5}"/>
                </a:ext>
              </a:extLst>
            </p:cNvPr>
            <p:cNvSpPr txBox="1"/>
            <p:nvPr/>
          </p:nvSpPr>
          <p:spPr>
            <a:xfrm>
              <a:off x="3427021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D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8" name="TextBox 3097">
              <a:extLst>
                <a:ext uri="{FF2B5EF4-FFF2-40B4-BE49-F238E27FC236}">
                  <a16:creationId xmlns:a16="http://schemas.microsoft.com/office/drawing/2014/main" id="{52726B0D-FB7B-1C1E-E636-729ED2585B61}"/>
                </a:ext>
              </a:extLst>
            </p:cNvPr>
            <p:cNvSpPr txBox="1"/>
            <p:nvPr/>
          </p:nvSpPr>
          <p:spPr>
            <a:xfrm>
              <a:off x="3597521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E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9" name="TextBox 3098">
              <a:extLst>
                <a:ext uri="{FF2B5EF4-FFF2-40B4-BE49-F238E27FC236}">
                  <a16:creationId xmlns:a16="http://schemas.microsoft.com/office/drawing/2014/main" id="{4F368BC9-1E63-E721-76A8-AD86D52563F1}"/>
                </a:ext>
              </a:extLst>
            </p:cNvPr>
            <p:cNvSpPr txBox="1"/>
            <p:nvPr/>
          </p:nvSpPr>
          <p:spPr>
            <a:xfrm>
              <a:off x="3771931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F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3101" name="아래쪽 화살표[D] 3100">
            <a:extLst>
              <a:ext uri="{FF2B5EF4-FFF2-40B4-BE49-F238E27FC236}">
                <a16:creationId xmlns:a16="http://schemas.microsoft.com/office/drawing/2014/main" id="{588EB9BF-F73F-5DD9-7DEF-F9225C435F38}"/>
              </a:ext>
            </a:extLst>
          </p:cNvPr>
          <p:cNvSpPr/>
          <p:nvPr/>
        </p:nvSpPr>
        <p:spPr>
          <a:xfrm>
            <a:off x="867955" y="5047108"/>
            <a:ext cx="234616" cy="34822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02" name="직선 연결선 13">
            <a:extLst>
              <a:ext uri="{FF2B5EF4-FFF2-40B4-BE49-F238E27FC236}">
                <a16:creationId xmlns:a16="http://schemas.microsoft.com/office/drawing/2014/main" id="{98358634-7FBA-B83D-B7C7-FC4665876BD6}"/>
              </a:ext>
            </a:extLst>
          </p:cNvPr>
          <p:cNvCxnSpPr>
            <a:cxnSpLocks/>
          </p:cNvCxnSpPr>
          <p:nvPr/>
        </p:nvCxnSpPr>
        <p:spPr>
          <a:xfrm>
            <a:off x="3925455" y="577075"/>
            <a:ext cx="8266545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636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색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/>
              <a:t>color</a:t>
            </a:r>
            <a:r>
              <a:rPr kumimoji="1" lang="ko-KR" altLang="en-US" sz="1600" b="1" dirty="0"/>
              <a:t>노드와 </a:t>
            </a:r>
            <a:r>
              <a:rPr kumimoji="1" lang="en-US" altLang="ko-KR" sz="1600" b="1" dirty="0" err="1"/>
              <a:t>hexcolor</a:t>
            </a:r>
            <a:r>
              <a:rPr kumimoji="1" lang="en-US" altLang="ko-KR" sz="1600" b="1" dirty="0"/>
              <a:t> </a:t>
            </a:r>
            <a:r>
              <a:rPr kumimoji="1" lang="ko-KR" altLang="en-US" sz="1600" b="1" dirty="0"/>
              <a:t>노드</a:t>
            </a:r>
            <a:endParaRPr kumimoji="1"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8D790B-D766-6E40-F964-25D2E9A2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34" y="1675246"/>
            <a:ext cx="3530600" cy="378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DDC449-EC1E-1E68-8A31-2653366700AF}"/>
              </a:ext>
            </a:extLst>
          </p:cNvPr>
          <p:cNvSpPr txBox="1"/>
          <p:nvPr/>
        </p:nvSpPr>
        <p:spPr>
          <a:xfrm>
            <a:off x="4622470" y="1610593"/>
            <a:ext cx="5699314" cy="187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Color node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Color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노드는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RGB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색을 제어 가능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뒤의 분홍색 숫자는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0~255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사이 숫자로 투명도 설정 가능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Hexcolor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node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Hexcolor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노드는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색을 제어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뒤의 분홍색 숫자는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0.0~1.0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사이의 숫자로 투명도 설정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102" name="직선 연결선 13">
            <a:extLst>
              <a:ext uri="{FF2B5EF4-FFF2-40B4-BE49-F238E27FC236}">
                <a16:creationId xmlns:a16="http://schemas.microsoft.com/office/drawing/2014/main" id="{C6115B57-6774-FC9C-6D2D-7F66E1D69C43}"/>
              </a:ext>
            </a:extLst>
          </p:cNvPr>
          <p:cNvCxnSpPr>
            <a:cxnSpLocks/>
          </p:cNvCxnSpPr>
          <p:nvPr/>
        </p:nvCxnSpPr>
        <p:spPr>
          <a:xfrm>
            <a:off x="3925455" y="577075"/>
            <a:ext cx="8266545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3" name="TextBox 3102">
            <a:extLst>
              <a:ext uri="{FF2B5EF4-FFF2-40B4-BE49-F238E27FC236}">
                <a16:creationId xmlns:a16="http://schemas.microsoft.com/office/drawing/2014/main" id="{7F492CF0-6FDD-A9E7-7C2C-FB19F90F5B67}"/>
              </a:ext>
            </a:extLst>
          </p:cNvPr>
          <p:cNvSpPr txBox="1"/>
          <p:nvPr/>
        </p:nvSpPr>
        <p:spPr>
          <a:xfrm>
            <a:off x="4668824" y="5324060"/>
            <a:ext cx="5699314" cy="95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※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더 알아보기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RGB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투명도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lpha)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값을 붙인 코드를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RGBA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 칭함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투명도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lpha)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값을 붙인 코드를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HEXA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 칭함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867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색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/>
              <a:t>fill node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색 채우기</a:t>
            </a:r>
            <a:r>
              <a:rPr kumimoji="1" lang="en-US" altLang="ko-KR" sz="16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DC449-EC1E-1E68-8A31-2653366700AF}"/>
              </a:ext>
            </a:extLst>
          </p:cNvPr>
          <p:cNvSpPr txBox="1"/>
          <p:nvPr/>
        </p:nvSpPr>
        <p:spPr>
          <a:xfrm>
            <a:off x="4752145" y="1598908"/>
            <a:ext cx="5699314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fill node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color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노드나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hexcolor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노드로 설정된 색을 채움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215E43-3A51-DE58-6D09-A48BC878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33" y="1640290"/>
            <a:ext cx="3251200" cy="1308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8BC37-36E4-D138-4DC2-533509321AF7}"/>
              </a:ext>
            </a:extLst>
          </p:cNvPr>
          <p:cNvSpPr txBox="1"/>
          <p:nvPr/>
        </p:nvSpPr>
        <p:spPr>
          <a:xfrm>
            <a:off x="4618277" y="5461961"/>
            <a:ext cx="6526011" cy="835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hlinkClick r:id="rId3"/>
              </a:rPr>
              <a:t>https://flatuicolors.com</a:t>
            </a:r>
            <a:r>
              <a:rPr lang="ko-KR" altLang="en-US" sz="2000" dirty="0"/>
              <a:t> </a:t>
            </a:r>
            <a:r>
              <a:rPr lang="ko-KR" altLang="en-US" sz="1400" dirty="0"/>
              <a:t>에 들어가 원하는 색을  </a:t>
            </a:r>
            <a:r>
              <a:rPr lang="en-US" altLang="ko-KR" sz="1400" dirty="0"/>
              <a:t>copy</a:t>
            </a:r>
            <a:r>
              <a:rPr lang="ko-KR" altLang="en-US" sz="1400" dirty="0"/>
              <a:t>해서 각 노드에 넣어보세요 그리고 색을 채워보세요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5313C-A633-778F-A0EF-7586B2F2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45" y="2580667"/>
            <a:ext cx="6282575" cy="27519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B56196-F3FB-7C10-D477-061C16B72EEB}"/>
              </a:ext>
            </a:extLst>
          </p:cNvPr>
          <p:cNvSpPr/>
          <p:nvPr/>
        </p:nvSpPr>
        <p:spPr>
          <a:xfrm>
            <a:off x="655227" y="5627930"/>
            <a:ext cx="1645624" cy="523220"/>
          </a:xfrm>
          <a:prstGeom prst="rect">
            <a:avLst/>
          </a:prstGeom>
          <a:solidFill>
            <a:srgbClr val="FDCB6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#fdcb6e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1BE23-228F-BCAC-12DA-A172AA9C6011}"/>
              </a:ext>
            </a:extLst>
          </p:cNvPr>
          <p:cNvSpPr txBox="1"/>
          <p:nvPr/>
        </p:nvSpPr>
        <p:spPr>
          <a:xfrm>
            <a:off x="2300851" y="5726867"/>
            <a:ext cx="2114229" cy="32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나의 할 일 배경색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3925455" y="577075"/>
            <a:ext cx="8266545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789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45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도형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xywh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너비와 높이를 통한 영역 지정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267200" y="577075"/>
            <a:ext cx="79248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0E25DB4-6FEA-F814-E553-14728B625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" t="3730" r="4579"/>
          <a:stretch/>
        </p:blipFill>
        <p:spPr>
          <a:xfrm>
            <a:off x="557564" y="1555530"/>
            <a:ext cx="7647607" cy="22646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4FB21BF-1FFD-37A0-4DB9-4CEB07FD7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73"/>
          <a:stretch/>
        </p:blipFill>
        <p:spPr>
          <a:xfrm>
            <a:off x="8716819" y="807515"/>
            <a:ext cx="3099935" cy="3129152"/>
          </a:xfrm>
          <a:prstGeom prst="rect">
            <a:avLst/>
          </a:prstGeom>
        </p:spPr>
      </p:pic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4F2889CC-4126-248E-C261-B134DA0EE23A}"/>
              </a:ext>
            </a:extLst>
          </p:cNvPr>
          <p:cNvCxnSpPr>
            <a:cxnSpLocks/>
          </p:cNvCxnSpPr>
          <p:nvPr/>
        </p:nvCxnSpPr>
        <p:spPr>
          <a:xfrm>
            <a:off x="9019492" y="650081"/>
            <a:ext cx="0" cy="3481045"/>
          </a:xfrm>
          <a:prstGeom prst="line">
            <a:avLst/>
          </a:prstGeom>
          <a:ln w="381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A5E175A-9FAC-5545-D3B5-8D22776E7D78}"/>
              </a:ext>
            </a:extLst>
          </p:cNvPr>
          <p:cNvCxnSpPr>
            <a:cxnSpLocks/>
          </p:cNvCxnSpPr>
          <p:nvPr/>
        </p:nvCxnSpPr>
        <p:spPr>
          <a:xfrm flipH="1">
            <a:off x="8551069" y="1420309"/>
            <a:ext cx="3415078" cy="0"/>
          </a:xfrm>
          <a:prstGeom prst="line">
            <a:avLst/>
          </a:prstGeom>
          <a:ln w="38100">
            <a:solidFill>
              <a:srgbClr val="0070C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7346846-F0D2-38CA-8A2C-EB1E44922094}"/>
              </a:ext>
            </a:extLst>
          </p:cNvPr>
          <p:cNvCxnSpPr>
            <a:cxnSpLocks/>
          </p:cNvCxnSpPr>
          <p:nvPr/>
        </p:nvCxnSpPr>
        <p:spPr>
          <a:xfrm flipH="1">
            <a:off x="9019492" y="2687057"/>
            <a:ext cx="934275" cy="0"/>
          </a:xfrm>
          <a:prstGeom prst="line">
            <a:avLst/>
          </a:prstGeom>
          <a:ln w="38100">
            <a:solidFill>
              <a:srgbClr val="00B05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6A46B56-BBF7-2980-F55F-94C1C1AFF2E5}"/>
              </a:ext>
            </a:extLst>
          </p:cNvPr>
          <p:cNvCxnSpPr>
            <a:cxnSpLocks/>
          </p:cNvCxnSpPr>
          <p:nvPr/>
        </p:nvCxnSpPr>
        <p:spPr>
          <a:xfrm flipV="1">
            <a:off x="9976234" y="1434164"/>
            <a:ext cx="0" cy="1235838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8A01D1-69F1-69B5-2E1C-A4F02892F46B}"/>
              </a:ext>
            </a:extLst>
          </p:cNvPr>
          <p:cNvSpPr txBox="1"/>
          <p:nvPr/>
        </p:nvSpPr>
        <p:spPr>
          <a:xfrm>
            <a:off x="6812356" y="1470536"/>
            <a:ext cx="2135702" cy="3738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/>
                </a:solidFill>
              </a:rPr>
              <a:t>x(</a:t>
            </a:r>
            <a:r>
              <a:rPr kumimoji="1" lang="ko-KR" altLang="en-US" sz="1400" dirty="0">
                <a:solidFill>
                  <a:schemeClr val="bg1"/>
                </a:solidFill>
              </a:rPr>
              <a:t>가로축 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50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CF7CA6-540A-1A81-941C-EE7E5D110ADB}"/>
              </a:ext>
            </a:extLst>
          </p:cNvPr>
          <p:cNvSpPr txBox="1"/>
          <p:nvPr/>
        </p:nvSpPr>
        <p:spPr>
          <a:xfrm>
            <a:off x="9071106" y="970551"/>
            <a:ext cx="2353441" cy="37388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y(</a:t>
            </a:r>
            <a:r>
              <a:rPr kumimoji="1" lang="ko-KR" altLang="en-US" sz="1400" dirty="0">
                <a:solidFill>
                  <a:schemeClr val="bg1"/>
                </a:solidFill>
              </a:rPr>
              <a:t>세로축 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100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9D1122-2E1D-C02C-E046-EC28DE9D92FE}"/>
              </a:ext>
            </a:extLst>
          </p:cNvPr>
          <p:cNvSpPr txBox="1"/>
          <p:nvPr/>
        </p:nvSpPr>
        <p:spPr>
          <a:xfrm>
            <a:off x="9139102" y="2784138"/>
            <a:ext cx="2166004" cy="3738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w(</a:t>
            </a:r>
            <a:r>
              <a:rPr kumimoji="1" lang="ko-KR" altLang="en-US" sz="1400" dirty="0">
                <a:solidFill>
                  <a:schemeClr val="bg1"/>
                </a:solidFill>
              </a:rPr>
              <a:t>영역 너비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dirty="0">
                <a:solidFill>
                  <a:schemeClr val="bg1"/>
                </a:solidFill>
              </a:rPr>
              <a:t>150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932196-C352-DBD5-0E58-4ED1185A6639}"/>
              </a:ext>
            </a:extLst>
          </p:cNvPr>
          <p:cNvSpPr txBox="1"/>
          <p:nvPr/>
        </p:nvSpPr>
        <p:spPr>
          <a:xfrm>
            <a:off x="10025996" y="1727054"/>
            <a:ext cx="2166004" cy="3738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h(</a:t>
            </a:r>
            <a:r>
              <a:rPr kumimoji="1" lang="ko-KR" altLang="en-US" sz="1400" dirty="0">
                <a:solidFill>
                  <a:schemeClr val="bg1"/>
                </a:solidFill>
              </a:rPr>
              <a:t>영역 높이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200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A72AE98-30AB-71D3-D08B-DE5EEFE5BDA8}"/>
              </a:ext>
            </a:extLst>
          </p:cNvPr>
          <p:cNvSpPr/>
          <p:nvPr/>
        </p:nvSpPr>
        <p:spPr>
          <a:xfrm>
            <a:off x="8628928" y="708921"/>
            <a:ext cx="215745" cy="2157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6935D5-54DE-369A-011C-00F55AEB9FC8}"/>
              </a:ext>
            </a:extLst>
          </p:cNvPr>
          <p:cNvSpPr txBox="1"/>
          <p:nvPr/>
        </p:nvSpPr>
        <p:spPr>
          <a:xfrm>
            <a:off x="6639795" y="433694"/>
            <a:ext cx="2056850" cy="3738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기준점  </a:t>
            </a:r>
            <a:r>
              <a:rPr kumimoji="1" lang="en-US" altLang="ko-KR" sz="1400" dirty="0">
                <a:solidFill>
                  <a:schemeClr val="bg1"/>
                </a:solidFill>
              </a:rPr>
              <a:t>x, y (0, 0)</a:t>
            </a:r>
            <a:r>
              <a:rPr kumimoji="1" lang="ko-KR" altLang="en-US" sz="1400" dirty="0">
                <a:solidFill>
                  <a:schemeClr val="bg1"/>
                </a:solidFill>
              </a:rPr>
              <a:t> 위치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6260E-89AD-412F-7C3A-E5FE2DE38D15}"/>
              </a:ext>
            </a:extLst>
          </p:cNvPr>
          <p:cNvSpPr txBox="1"/>
          <p:nvPr/>
        </p:nvSpPr>
        <p:spPr>
          <a:xfrm>
            <a:off x="4200016" y="4019734"/>
            <a:ext cx="7766131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xywh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x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(x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가로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축 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세로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축 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w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(width) : x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좌표로부터 영역의 너비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음수인 경우는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좌측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으로 길이가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뻗어나감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(height)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좌표로부터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영역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의 높이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음수인 경우는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위쪽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으로 길이가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뻗어나감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false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기본값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or true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영역 밖을 벗어나는 컨텐츠에 대해서 잘라낼 것인지 물어보는 옵션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    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false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잘라내지 않음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true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잘라냄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6D775A-11DD-CAE5-524C-F4A4CFD9E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37" y="4131126"/>
            <a:ext cx="3551719" cy="21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70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도형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0070E35-3951-B601-F37A-2A87F6A6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535" y="770613"/>
            <a:ext cx="3183397" cy="3218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046</a:t>
            </a: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ltrb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좌표로만 영역지정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267200" y="577075"/>
            <a:ext cx="79248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4F2889CC-4126-248E-C261-B134DA0EE23A}"/>
              </a:ext>
            </a:extLst>
          </p:cNvPr>
          <p:cNvCxnSpPr>
            <a:cxnSpLocks/>
          </p:cNvCxnSpPr>
          <p:nvPr/>
        </p:nvCxnSpPr>
        <p:spPr>
          <a:xfrm flipV="1">
            <a:off x="9027080" y="646386"/>
            <a:ext cx="0" cy="3463159"/>
          </a:xfrm>
          <a:prstGeom prst="line">
            <a:avLst/>
          </a:prstGeom>
          <a:ln w="381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A5E175A-9FAC-5545-D3B5-8D22776E7D78}"/>
              </a:ext>
            </a:extLst>
          </p:cNvPr>
          <p:cNvCxnSpPr>
            <a:cxnSpLocks/>
          </p:cNvCxnSpPr>
          <p:nvPr/>
        </p:nvCxnSpPr>
        <p:spPr>
          <a:xfrm flipH="1">
            <a:off x="8536781" y="1410294"/>
            <a:ext cx="3494193" cy="0"/>
          </a:xfrm>
          <a:prstGeom prst="line">
            <a:avLst/>
          </a:prstGeom>
          <a:ln w="38100">
            <a:solidFill>
              <a:srgbClr val="0070C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7346846-F0D2-38CA-8A2C-EB1E44922094}"/>
              </a:ext>
            </a:extLst>
          </p:cNvPr>
          <p:cNvCxnSpPr>
            <a:cxnSpLocks/>
          </p:cNvCxnSpPr>
          <p:nvPr/>
        </p:nvCxnSpPr>
        <p:spPr>
          <a:xfrm flipV="1">
            <a:off x="9668102" y="646386"/>
            <a:ext cx="0" cy="3463159"/>
          </a:xfrm>
          <a:prstGeom prst="line">
            <a:avLst/>
          </a:prstGeom>
          <a:ln w="38100">
            <a:solidFill>
              <a:srgbClr val="00B05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9D1122-2E1D-C02C-E046-EC28DE9D92FE}"/>
              </a:ext>
            </a:extLst>
          </p:cNvPr>
          <p:cNvSpPr txBox="1"/>
          <p:nvPr/>
        </p:nvSpPr>
        <p:spPr>
          <a:xfrm>
            <a:off x="9829446" y="1557333"/>
            <a:ext cx="2298572" cy="3738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r(</a:t>
            </a:r>
            <a:r>
              <a:rPr kumimoji="1" lang="ko-KR" altLang="en-US" sz="1400" dirty="0">
                <a:solidFill>
                  <a:schemeClr val="bg1"/>
                </a:solidFill>
              </a:rPr>
              <a:t>오른쪽 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dirty="0">
                <a:solidFill>
                  <a:schemeClr val="bg1"/>
                </a:solidFill>
              </a:rPr>
              <a:t>150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932196-C352-DBD5-0E58-4ED1185A6639}"/>
              </a:ext>
            </a:extLst>
          </p:cNvPr>
          <p:cNvSpPr txBox="1"/>
          <p:nvPr/>
        </p:nvSpPr>
        <p:spPr>
          <a:xfrm>
            <a:off x="8344618" y="2218391"/>
            <a:ext cx="2378231" cy="3738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b(</a:t>
            </a:r>
            <a:r>
              <a:rPr kumimoji="1" lang="ko-KR" altLang="en-US" sz="1400" dirty="0">
                <a:solidFill>
                  <a:schemeClr val="bg1"/>
                </a:solidFill>
              </a:rPr>
              <a:t>아래쪽 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200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A72AE98-30AB-71D3-D08B-DE5EEFE5BDA8}"/>
              </a:ext>
            </a:extLst>
          </p:cNvPr>
          <p:cNvSpPr/>
          <p:nvPr/>
        </p:nvSpPr>
        <p:spPr>
          <a:xfrm>
            <a:off x="8628928" y="708921"/>
            <a:ext cx="215745" cy="2157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6935D5-54DE-369A-011C-00F55AEB9FC8}"/>
              </a:ext>
            </a:extLst>
          </p:cNvPr>
          <p:cNvSpPr txBox="1"/>
          <p:nvPr/>
        </p:nvSpPr>
        <p:spPr>
          <a:xfrm>
            <a:off x="6639795" y="433694"/>
            <a:ext cx="2056850" cy="3738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기준점  </a:t>
            </a:r>
            <a:r>
              <a:rPr kumimoji="1" lang="en-US" altLang="ko-KR" sz="1400" dirty="0">
                <a:solidFill>
                  <a:schemeClr val="bg1"/>
                </a:solidFill>
              </a:rPr>
              <a:t>x, y (0, 0)</a:t>
            </a:r>
            <a:r>
              <a:rPr kumimoji="1" lang="ko-KR" altLang="en-US" sz="1400" dirty="0">
                <a:solidFill>
                  <a:schemeClr val="bg1"/>
                </a:solidFill>
              </a:rPr>
              <a:t> 위치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F47AACF-8025-C4F7-A1E6-6E18626E1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28" y="1574022"/>
            <a:ext cx="7772400" cy="2337007"/>
          </a:xfrm>
          <a:prstGeom prst="rect">
            <a:avLst/>
          </a:prstGeom>
        </p:spPr>
      </p:pic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2D45B62-CC2A-FD91-B147-958FC975E10C}"/>
              </a:ext>
            </a:extLst>
          </p:cNvPr>
          <p:cNvCxnSpPr>
            <a:cxnSpLocks/>
          </p:cNvCxnSpPr>
          <p:nvPr/>
        </p:nvCxnSpPr>
        <p:spPr>
          <a:xfrm>
            <a:off x="8536781" y="2082767"/>
            <a:ext cx="349419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CF7CA6-540A-1A81-941C-EE7E5D110ADB}"/>
              </a:ext>
            </a:extLst>
          </p:cNvPr>
          <p:cNvSpPr txBox="1"/>
          <p:nvPr/>
        </p:nvSpPr>
        <p:spPr>
          <a:xfrm>
            <a:off x="8335728" y="907666"/>
            <a:ext cx="2166004" cy="3738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t(</a:t>
            </a:r>
            <a:r>
              <a:rPr kumimoji="1" lang="ko-KR" altLang="en-US" sz="1400" dirty="0">
                <a:solidFill>
                  <a:schemeClr val="bg1"/>
                </a:solidFill>
              </a:rPr>
              <a:t>위쪽 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100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AFA7BA1-849C-C4B0-40D9-0006BAA6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72" y="4214191"/>
            <a:ext cx="3486526" cy="18625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8A01D1-69F1-69B5-2E1C-A4F02892F46B}"/>
              </a:ext>
            </a:extLst>
          </p:cNvPr>
          <p:cNvSpPr txBox="1"/>
          <p:nvPr/>
        </p:nvSpPr>
        <p:spPr>
          <a:xfrm>
            <a:off x="6850314" y="1540831"/>
            <a:ext cx="2056850" cy="373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/>
                </a:solidFill>
              </a:rPr>
              <a:t>l(</a:t>
            </a:r>
            <a:r>
              <a:rPr kumimoji="1" lang="ko-KR" altLang="en-US" sz="1400" dirty="0">
                <a:solidFill>
                  <a:schemeClr val="bg1"/>
                </a:solidFill>
              </a:rPr>
              <a:t>왼쪽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50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0844F-9B9C-7D5B-B23D-6BC6BFD51286}"/>
              </a:ext>
            </a:extLst>
          </p:cNvPr>
          <p:cNvSpPr txBox="1"/>
          <p:nvPr/>
        </p:nvSpPr>
        <p:spPr>
          <a:xfrm>
            <a:off x="4200017" y="4019734"/>
            <a:ext cx="7433511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ltrb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(Left)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영역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왼쪽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좌표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(Top)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영역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위쪽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좌표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(Right)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영역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오른쪽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좌표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(Bottom)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영역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아래쪽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좌표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false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기본값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true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영역 밖을 벗어나는 컨텐츠에 대해서 잘라낼 것인지 물어보는 옵션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    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false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잘라내지 않음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true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잘라냄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619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도형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47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rect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직사각형 선 그리기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267200" y="577075"/>
            <a:ext cx="79248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D2FD6F3-F048-7FBB-3BC4-7E83A14A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08" y="1611987"/>
            <a:ext cx="6610287" cy="2402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6F1E71-5309-A1BD-6D11-E09F1789C173}"/>
              </a:ext>
            </a:extLst>
          </p:cNvPr>
          <p:cNvSpPr txBox="1"/>
          <p:nvPr/>
        </p:nvSpPr>
        <p:spPr>
          <a:xfrm>
            <a:off x="4216903" y="4328419"/>
            <a:ext cx="7433511" cy="198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rect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선 굵기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기본값으로 굵기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픽셀을 가지며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값이 높아질 수록 굵어진다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음수로 지정 시 안쪽으로 영역 안쪽으로 선을 그리며 음수 값이 높아질 수록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굵어진다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5E26F6-4241-FA8C-CBED-417449A91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8" y="4490326"/>
            <a:ext cx="3429000" cy="162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4FED9E-8D55-6CEF-829F-4FA360BB2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17" b="7308"/>
          <a:stretch/>
        </p:blipFill>
        <p:spPr>
          <a:xfrm>
            <a:off x="7748503" y="1283814"/>
            <a:ext cx="3552287" cy="27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9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텍스트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48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글자 출력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552122" y="577075"/>
            <a:ext cx="7639878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1415AF-BD5A-ECA4-1E49-7CBE8FED261B}"/>
              </a:ext>
            </a:extLst>
          </p:cNvPr>
          <p:cNvSpPr txBox="1"/>
          <p:nvPr/>
        </p:nvSpPr>
        <p:spPr>
          <a:xfrm>
            <a:off x="4125218" y="4298697"/>
            <a:ext cx="7433511" cy="198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text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Text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화면에 출력될 텍스트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Centermiddle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텍스트의 정렬 위치를 의미함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Centermiddle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기본값으로 가지며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lefttop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centertop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righttop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justifytop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leftmiddle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등 다양한 값이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None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글자가 영역보다 클 때 정렬 위치를 의미함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None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기본값으로 가짐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84F2C9-7FD3-5838-C3E6-327000FC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1" y="4393180"/>
            <a:ext cx="2997200" cy="1676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9CB8D6-C6E5-895F-1A80-770BC269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9" b="10004"/>
          <a:stretch/>
        </p:blipFill>
        <p:spPr>
          <a:xfrm>
            <a:off x="8144013" y="1532277"/>
            <a:ext cx="3340100" cy="24965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3B38DD-8C7D-3B2C-B376-F47AF617D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1" y="1570096"/>
            <a:ext cx="7269023" cy="245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63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텍스트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49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font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폰트와 글자 크기 변경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552122" y="577075"/>
            <a:ext cx="7639878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1415AF-BD5A-ECA4-1E49-7CBE8FED261B}"/>
              </a:ext>
            </a:extLst>
          </p:cNvPr>
          <p:cNvSpPr txBox="1"/>
          <p:nvPr/>
        </p:nvSpPr>
        <p:spPr>
          <a:xfrm>
            <a:off x="4786646" y="4331340"/>
            <a:ext cx="5580949" cy="166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font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1.0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폰트 크기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FontName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폰트 이름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604A7-1534-0B49-D9B9-F61BCC88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2" b="11029"/>
          <a:stretch/>
        </p:blipFill>
        <p:spPr>
          <a:xfrm>
            <a:off x="7610691" y="1470536"/>
            <a:ext cx="3479800" cy="25976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FD7B06-3E75-ABC9-9E5C-0EBFA3E1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8" y="1602029"/>
            <a:ext cx="6214478" cy="24661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B50B61-5E80-1D4E-0A1D-8F818B929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73" y="4331340"/>
            <a:ext cx="3492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5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이미지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50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icon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출력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552122" y="577075"/>
            <a:ext cx="7639878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1415AF-BD5A-ECA4-1E49-7CBE8FED261B}"/>
              </a:ext>
            </a:extLst>
          </p:cNvPr>
          <p:cNvSpPr txBox="1"/>
          <p:nvPr/>
        </p:nvSpPr>
        <p:spPr>
          <a:xfrm>
            <a:off x="4552122" y="4207436"/>
            <a:ext cx="7433511" cy="198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icon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r.name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불러올 이미지의 이름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LeftTop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정렬방식 다양한 옵션이 있음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0.0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기울기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각도를 설정하여 이미지를 기울일 수 있음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821FDC-0CA6-ABF4-5BF7-9D592B11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3" y="1633588"/>
            <a:ext cx="7273684" cy="1666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32BB7B-E08C-3B43-C29B-E2E2AAD6D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0"/>
          <a:stretch/>
        </p:blipFill>
        <p:spPr>
          <a:xfrm>
            <a:off x="8196363" y="1166733"/>
            <a:ext cx="3657600" cy="25703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126153-A374-C24E-92D2-B1769D4E4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3" y="4253894"/>
            <a:ext cx="3579853" cy="19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693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정보 교과 확장으로 교육과정 개편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5B09BAE-9D0C-66A5-4B84-A04EAAB94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88603"/>
              </p:ext>
            </p:extLst>
          </p:nvPr>
        </p:nvGraphicFramePr>
        <p:xfrm>
          <a:off x="1331843" y="1431377"/>
          <a:ext cx="9153939" cy="459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4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3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4894"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시행시기</a:t>
                      </a:r>
                      <a:endParaRPr lang="en-US" altLang="ko-KR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2017</a:t>
                      </a:r>
                      <a:r>
                        <a:rPr lang="ko-KR" altLang="en-US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2018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2019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2020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시행시기</a:t>
                      </a:r>
                      <a:endParaRPr lang="en-US" altLang="ko-KR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2024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2025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2026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2027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615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이미지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strech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줄이거나 늘리기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552122" y="577075"/>
            <a:ext cx="7639878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1415AF-BD5A-ECA4-1E49-7CBE8FED261B}"/>
              </a:ext>
            </a:extLst>
          </p:cNvPr>
          <p:cNvSpPr txBox="1"/>
          <p:nvPr/>
        </p:nvSpPr>
        <p:spPr>
          <a:xfrm>
            <a:off x="4552122" y="3899597"/>
            <a:ext cx="7433511" cy="198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stretch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r.name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불러올 이미지의 이름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true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안티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엘리어싱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여부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Strong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늘리기 비율 옵션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strong(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비율 상관 없이 늘리기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Width(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가로 중심 늘리기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Height(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세로 중심으로 늘리기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Outer(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큰 비율 중심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inner(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작은 비율 중심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030642-E360-64E7-C163-7EF3BC20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3" y="1630230"/>
            <a:ext cx="7209149" cy="17192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0A985D-9F17-9935-5B04-D2EE4FE1B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9" b="6144"/>
          <a:stretch/>
        </p:blipFill>
        <p:spPr>
          <a:xfrm>
            <a:off x="8213586" y="1232457"/>
            <a:ext cx="3628283" cy="24332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B436AA-BAF1-DF31-DBDD-9B812C08B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3" y="4018425"/>
            <a:ext cx="3450644" cy="19148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3DBF5D-F38B-A7CE-9245-4A938A69CC54}"/>
              </a:ext>
            </a:extLst>
          </p:cNvPr>
          <p:cNvSpPr txBox="1"/>
          <p:nvPr/>
        </p:nvSpPr>
        <p:spPr>
          <a:xfrm>
            <a:off x="5317988" y="6132751"/>
            <a:ext cx="6480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※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 안티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-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엘리어싱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: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 높은 해상도의 신호를 낮은 해상도에서 나타낼 때 생기는 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Apple SD Gothic Neo" panose="02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                    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계단 현상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깨진 패턴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)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을 최소화하는 방법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06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이미지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ninepath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줄이거나 늘리기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552122" y="577075"/>
            <a:ext cx="7639878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1415AF-BD5A-ECA4-1E49-7CBE8FED261B}"/>
              </a:ext>
            </a:extLst>
          </p:cNvPr>
          <p:cNvSpPr txBox="1"/>
          <p:nvPr/>
        </p:nvSpPr>
        <p:spPr>
          <a:xfrm>
            <a:off x="4552123" y="3899597"/>
            <a:ext cx="266783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ninepatch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r.name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불러올 이미지의 이름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365DEE-FB48-7DF2-7D85-A1C93F6E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3" y="1691060"/>
            <a:ext cx="7177395" cy="16882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FD61F9-295D-67E6-40B4-CA3610E0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212" y="1086329"/>
            <a:ext cx="3622905" cy="26139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EE0E39-EAFE-996A-0E18-C549BD55D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3" y="4035044"/>
            <a:ext cx="3568700" cy="185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9D8E3B-9C78-933D-96A4-6A88437FD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11" y="4015212"/>
            <a:ext cx="3622905" cy="237148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EEC0CB-64E3-C05E-781D-B4380AAA767D}"/>
              </a:ext>
            </a:extLst>
          </p:cNvPr>
          <p:cNvSpPr/>
          <p:nvPr/>
        </p:nvSpPr>
        <p:spPr>
          <a:xfrm>
            <a:off x="8603166" y="4583151"/>
            <a:ext cx="572160" cy="471813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9235C2-A94F-D9F0-1F40-A49940294352}"/>
              </a:ext>
            </a:extLst>
          </p:cNvPr>
          <p:cNvSpPr/>
          <p:nvPr/>
        </p:nvSpPr>
        <p:spPr>
          <a:xfrm>
            <a:off x="8599506" y="5599497"/>
            <a:ext cx="572160" cy="5040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CF5201B-FC4B-F503-4AEF-20FCF20C247C}"/>
              </a:ext>
            </a:extLst>
          </p:cNvPr>
          <p:cNvSpPr/>
          <p:nvPr/>
        </p:nvSpPr>
        <p:spPr>
          <a:xfrm>
            <a:off x="10746557" y="5599498"/>
            <a:ext cx="612963" cy="5040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45C3D45-824A-735E-9F3B-14821E64F034}"/>
              </a:ext>
            </a:extLst>
          </p:cNvPr>
          <p:cNvSpPr/>
          <p:nvPr/>
        </p:nvSpPr>
        <p:spPr>
          <a:xfrm>
            <a:off x="10746557" y="4583152"/>
            <a:ext cx="612963" cy="46085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76A33F-FC9C-04B1-E886-FB948E1B5562}"/>
              </a:ext>
            </a:extLst>
          </p:cNvPr>
          <p:cNvSpPr/>
          <p:nvPr/>
        </p:nvSpPr>
        <p:spPr>
          <a:xfrm>
            <a:off x="8599506" y="5065767"/>
            <a:ext cx="579481" cy="515429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29BED6-DCCC-49CE-C0D0-EB2D45D9DF6F}"/>
              </a:ext>
            </a:extLst>
          </p:cNvPr>
          <p:cNvSpPr/>
          <p:nvPr/>
        </p:nvSpPr>
        <p:spPr>
          <a:xfrm>
            <a:off x="9181445" y="4586811"/>
            <a:ext cx="1561441" cy="4571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D023D52-C978-D2FF-3CF1-901B561FAD55}"/>
              </a:ext>
            </a:extLst>
          </p:cNvPr>
          <p:cNvSpPr/>
          <p:nvPr/>
        </p:nvSpPr>
        <p:spPr>
          <a:xfrm>
            <a:off x="9181445" y="5606346"/>
            <a:ext cx="1561441" cy="488365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90A12B-77D0-3E5E-5186-BF9CA5754BE7}"/>
              </a:ext>
            </a:extLst>
          </p:cNvPr>
          <p:cNvSpPr/>
          <p:nvPr/>
        </p:nvSpPr>
        <p:spPr>
          <a:xfrm>
            <a:off x="10763297" y="5065767"/>
            <a:ext cx="596222" cy="515429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7389F09-738C-D4EE-42FA-03F9C842D12D}"/>
              </a:ext>
            </a:extLst>
          </p:cNvPr>
          <p:cNvGrpSpPr/>
          <p:nvPr/>
        </p:nvGrpSpPr>
        <p:grpSpPr>
          <a:xfrm>
            <a:off x="8402674" y="4146274"/>
            <a:ext cx="3113519" cy="2145869"/>
            <a:chOff x="8402674" y="4146274"/>
            <a:chExt cx="3113519" cy="2145869"/>
          </a:xfrm>
        </p:grpSpPr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9F040017-D096-2F34-E0DF-E3FDBBD58716}"/>
                </a:ext>
              </a:extLst>
            </p:cNvPr>
            <p:cNvCxnSpPr>
              <a:cxnSpLocks/>
            </p:cNvCxnSpPr>
            <p:nvPr/>
          </p:nvCxnSpPr>
          <p:spPr>
            <a:xfrm>
              <a:off x="9175326" y="4146274"/>
              <a:ext cx="0" cy="21458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40E3C0B8-A21E-DB44-55B4-343064D26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58" y="4146274"/>
              <a:ext cx="0" cy="21458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2F105449-954B-4651-9BC4-DC4D01F0E706}"/>
                </a:ext>
              </a:extLst>
            </p:cNvPr>
            <p:cNvCxnSpPr>
              <a:cxnSpLocks/>
            </p:cNvCxnSpPr>
            <p:nvPr/>
          </p:nvCxnSpPr>
          <p:spPr>
            <a:xfrm>
              <a:off x="8410404" y="5054964"/>
              <a:ext cx="310578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549D506E-7C51-A461-26A2-05820D3D639F}"/>
                </a:ext>
              </a:extLst>
            </p:cNvPr>
            <p:cNvCxnSpPr>
              <a:cxnSpLocks/>
            </p:cNvCxnSpPr>
            <p:nvPr/>
          </p:nvCxnSpPr>
          <p:spPr>
            <a:xfrm>
              <a:off x="8402674" y="5588541"/>
              <a:ext cx="310578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FD84804-FFE6-E275-2DA7-8813EE81CF17}"/>
              </a:ext>
            </a:extLst>
          </p:cNvPr>
          <p:cNvGrpSpPr/>
          <p:nvPr/>
        </p:nvGrpSpPr>
        <p:grpSpPr>
          <a:xfrm>
            <a:off x="8718747" y="4596663"/>
            <a:ext cx="2473642" cy="1458427"/>
            <a:chOff x="8714734" y="4590056"/>
            <a:chExt cx="2473642" cy="14584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0AC1C-830B-44E2-6F6E-7923233DD39C}"/>
                </a:ext>
              </a:extLst>
            </p:cNvPr>
            <p:cNvSpPr txBox="1"/>
            <p:nvPr/>
          </p:nvSpPr>
          <p:spPr>
            <a:xfrm>
              <a:off x="8729656" y="4615914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1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B1DF3A-135D-7F21-05A4-0DE409C5D384}"/>
                </a:ext>
              </a:extLst>
            </p:cNvPr>
            <p:cNvSpPr txBox="1"/>
            <p:nvPr/>
          </p:nvSpPr>
          <p:spPr>
            <a:xfrm>
              <a:off x="9801906" y="4603036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2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1CB2D1-8F6E-46FC-F5B6-541E4066CFFB}"/>
                </a:ext>
              </a:extLst>
            </p:cNvPr>
            <p:cNvSpPr txBox="1"/>
            <p:nvPr/>
          </p:nvSpPr>
          <p:spPr>
            <a:xfrm>
              <a:off x="10883520" y="4590056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3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90ED39-AA3C-7086-1470-2901A385D1C9}"/>
                </a:ext>
              </a:extLst>
            </p:cNvPr>
            <p:cNvSpPr txBox="1"/>
            <p:nvPr/>
          </p:nvSpPr>
          <p:spPr>
            <a:xfrm>
              <a:off x="8729656" y="5143381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4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A2D2D8-B4CF-4082-5063-B59A013CAD6D}"/>
                </a:ext>
              </a:extLst>
            </p:cNvPr>
            <p:cNvSpPr txBox="1"/>
            <p:nvPr/>
          </p:nvSpPr>
          <p:spPr>
            <a:xfrm>
              <a:off x="9801906" y="5132213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5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565B53-AE0E-EE53-699C-56ECF7AC7DCC}"/>
                </a:ext>
              </a:extLst>
            </p:cNvPr>
            <p:cNvSpPr txBox="1"/>
            <p:nvPr/>
          </p:nvSpPr>
          <p:spPr>
            <a:xfrm>
              <a:off x="10883520" y="5129998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6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13FCE9-DEB1-38AC-E9FC-2F07D45AE101}"/>
                </a:ext>
              </a:extLst>
            </p:cNvPr>
            <p:cNvSpPr txBox="1"/>
            <p:nvPr/>
          </p:nvSpPr>
          <p:spPr>
            <a:xfrm>
              <a:off x="8714734" y="5674808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7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8D3ED9-BE44-145D-BCAF-EF629FA4B0F4}"/>
                </a:ext>
              </a:extLst>
            </p:cNvPr>
            <p:cNvSpPr txBox="1"/>
            <p:nvPr/>
          </p:nvSpPr>
          <p:spPr>
            <a:xfrm>
              <a:off x="9801906" y="5679151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8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E9547E-4D2E-05FD-1F08-6940060E59DC}"/>
                </a:ext>
              </a:extLst>
            </p:cNvPr>
            <p:cNvSpPr txBox="1"/>
            <p:nvPr/>
          </p:nvSpPr>
          <p:spPr>
            <a:xfrm>
              <a:off x="10887696" y="5675598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9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9E96F76-550A-1B30-25B4-E7D02C2ECD81}"/>
              </a:ext>
            </a:extLst>
          </p:cNvPr>
          <p:cNvSpPr txBox="1"/>
          <p:nvPr/>
        </p:nvSpPr>
        <p:spPr>
          <a:xfrm>
            <a:off x="4554525" y="5260774"/>
            <a:ext cx="3462495" cy="102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등분 하여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영역만 축소하거나 확대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하여 모서리의 비율을 손상시키지 않고 이미지를 변형함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3242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조건 노드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순환 노드 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3" y="1056512"/>
            <a:ext cx="686457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만약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하다면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하시오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else node 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그렇지 않다면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하시오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5881816" y="577075"/>
            <a:ext cx="631018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90E209E-F5E0-1450-83AF-7261AF43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7" y="1633588"/>
            <a:ext cx="6889075" cy="47970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FFA5D0-F9C1-DB26-83C5-87D1BEFF9F7F}"/>
              </a:ext>
            </a:extLst>
          </p:cNvPr>
          <p:cNvGrpSpPr/>
          <p:nvPr/>
        </p:nvGrpSpPr>
        <p:grpSpPr>
          <a:xfrm>
            <a:off x="7988956" y="1154151"/>
            <a:ext cx="3426133" cy="1396703"/>
            <a:chOff x="8372167" y="1984254"/>
            <a:chExt cx="3426133" cy="139670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F07CB89-6DB0-A3C4-4F79-A49EB6043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754" b="1"/>
            <a:stretch/>
          </p:blipFill>
          <p:spPr>
            <a:xfrm>
              <a:off x="8372167" y="1984254"/>
              <a:ext cx="3426133" cy="139670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28B626-875A-165B-DB4D-3187CC4DC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3" t="24033" r="352" b="42817"/>
            <a:stretch/>
          </p:blipFill>
          <p:spPr>
            <a:xfrm>
              <a:off x="8372167" y="2388187"/>
              <a:ext cx="1825381" cy="88623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A16701B-A9FD-56BC-6864-AFAEB6A12FF0}"/>
              </a:ext>
            </a:extLst>
          </p:cNvPr>
          <p:cNvSpPr txBox="1"/>
          <p:nvPr/>
        </p:nvSpPr>
        <p:spPr>
          <a:xfrm>
            <a:off x="7802219" y="2922514"/>
            <a:ext cx="4303642" cy="336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만약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if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버튼 영역을 누른다면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pressed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lang="en-US" altLang="ko-KR" sz="1400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Btn_blue_p</a:t>
            </a:r>
            <a:r>
              <a:rPr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이미지를 불러오고</a:t>
            </a:r>
            <a:endParaRPr lang="en-US" altLang="ko-KR" sz="14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그렇지 않고 만약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 err="1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elif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버튼 영역에 마우스를 </a:t>
            </a:r>
            <a:endParaRPr lang="en-US" altLang="ko-KR" sz="14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</a:t>
            </a:r>
            <a:r>
              <a:rPr lang="ko-KR" altLang="en-US" sz="1400" dirty="0" err="1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포커싱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한다면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focused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lang="en-US" altLang="ko-KR" sz="1400" dirty="0" err="1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btn_blue_h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이미지를 불러오고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5.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그렇지 않고 아무것도 하지 않은 상태이면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else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6. </a:t>
            </a:r>
            <a:r>
              <a:rPr lang="en-US" altLang="ko-KR" sz="1400" dirty="0" err="1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btn_blue_n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이미지를 불러온다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7.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If</a:t>
            </a:r>
            <a:r>
              <a:rPr lang="ko-KR" altLang="en-US" sz="1400" dirty="0" err="1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종료한다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.(</a:t>
            </a:r>
            <a:r>
              <a:rPr lang="en-US" altLang="ko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endif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4174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조건 노드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순환 노드 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3" y="1056512"/>
            <a:ext cx="686457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loop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조건에 맞는 한 </a:t>
            </a: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반복하시오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5881816" y="577075"/>
            <a:ext cx="631018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A16701B-A9FD-56BC-6864-AFAEB6A12FF0}"/>
              </a:ext>
            </a:extLst>
          </p:cNvPr>
          <p:cNvSpPr txBox="1"/>
          <p:nvPr/>
        </p:nvSpPr>
        <p:spPr>
          <a:xfrm>
            <a:off x="490331" y="4570334"/>
            <a:ext cx="9462052" cy="174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변수 </a:t>
            </a:r>
            <a:r>
              <a:rPr lang="en-US" altLang="ko-KR" sz="1400" dirty="0" err="1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iV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에서부터 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미만의 범위라면 </a:t>
            </a:r>
            <a:r>
              <a:rPr lang="ko-KR" altLang="en-US" sz="1400" b="1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반복</a:t>
            </a:r>
            <a:r>
              <a:rPr lang="en-US" altLang="ko-KR" sz="1400" b="1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 err="1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looo</a:t>
            </a:r>
            <a:r>
              <a:rPr lang="en-US" altLang="ko-KR" sz="1400" b="1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400" dirty="0" err="1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하시오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dirty="0" err="1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iV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 추가됨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총 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번 반복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변수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iV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 곱한 값으로 넣는다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(y = 50, 100, 150, 200, 250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으로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증감됨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축  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350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400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450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500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 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550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</a:t>
            </a: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떨어진 곳에 범위를 만든다</a:t>
            </a:r>
            <a:r>
              <a:rPr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각 만든 범위마다 </a:t>
            </a:r>
            <a:r>
              <a:rPr lang="en-US" altLang="ko-KR" sz="1400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btn_blue_n</a:t>
            </a: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이미지를 넣는다</a:t>
            </a:r>
            <a:r>
              <a:rPr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14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69C7DB-64D2-4937-C3F2-8AB6BFAC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1" y="1558084"/>
            <a:ext cx="7772400" cy="2608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44FD61-F738-EB45-5CD1-A89FE4FB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48" y="1085977"/>
            <a:ext cx="3351144" cy="31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693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2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디지털 인재양성 종합방안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4CE9C5-554C-4CAC-BBCB-E974721E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70" y="1386995"/>
            <a:ext cx="7327548" cy="436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05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693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2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디지털 인재양성 종합방안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69FE58-FF30-0EFA-D647-9AF38380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5" y="1309136"/>
            <a:ext cx="5065643" cy="5233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49826E-8550-7D76-DDF2-515C5BF5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48" y="1400614"/>
            <a:ext cx="5908232" cy="47842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137693-8486-1FC5-C8D5-A2B55DDD814C}"/>
              </a:ext>
            </a:extLst>
          </p:cNvPr>
          <p:cNvSpPr/>
          <p:nvPr/>
        </p:nvSpPr>
        <p:spPr>
          <a:xfrm>
            <a:off x="6859930" y="2277012"/>
            <a:ext cx="3645731" cy="99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5DBA7-95D2-ED3D-74A2-6A8F037E92F0}"/>
              </a:ext>
            </a:extLst>
          </p:cNvPr>
          <p:cNvSpPr/>
          <p:nvPr/>
        </p:nvSpPr>
        <p:spPr>
          <a:xfrm>
            <a:off x="476948" y="1912577"/>
            <a:ext cx="5983487" cy="4322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1980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06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693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2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디지털 인재양성 종합방안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5D986-D3CC-4E48-DE93-17FF3320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0" y="1422216"/>
            <a:ext cx="5437091" cy="52723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4249B1-A0F6-D55D-F610-E6F48DC0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13" y="1422215"/>
            <a:ext cx="5590487" cy="31132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677DD3-E16F-1B4F-4152-208D72E8DA2E}"/>
              </a:ext>
            </a:extLst>
          </p:cNvPr>
          <p:cNvSpPr/>
          <p:nvPr/>
        </p:nvSpPr>
        <p:spPr>
          <a:xfrm>
            <a:off x="2743200" y="4670471"/>
            <a:ext cx="795130" cy="765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12D7EC-CB14-72B4-2A09-F2312FF38BB5}"/>
              </a:ext>
            </a:extLst>
          </p:cNvPr>
          <p:cNvSpPr/>
          <p:nvPr/>
        </p:nvSpPr>
        <p:spPr>
          <a:xfrm>
            <a:off x="10121348" y="1612531"/>
            <a:ext cx="1656522" cy="1279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0410806"/>
      </p:ext>
    </p:extLst>
  </p:cSld>
  <p:clrMapOvr>
    <a:masterClrMapping/>
  </p:clrMapOvr>
</p:sld>
</file>

<file path=ppt/theme/theme1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5492</TotalTime>
  <Words>4816</Words>
  <Application>Microsoft Macintosh PowerPoint</Application>
  <PresentationFormat>와이드스크린</PresentationFormat>
  <Paragraphs>659</Paragraphs>
  <Slides>63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3" baseType="lpstr">
      <vt:lpstr>Gong Gothic Medium</vt:lpstr>
      <vt:lpstr>Apple SD Gothic Neo</vt:lpstr>
      <vt:lpstr>맑은 고딕</vt:lpstr>
      <vt:lpstr>Gong Gothic Light</vt:lpstr>
      <vt:lpstr>맑은 고딕</vt:lpstr>
      <vt:lpstr>Pretendard</vt:lpstr>
      <vt:lpstr>Söhne</vt:lpstr>
      <vt:lpstr>Arial</vt:lpstr>
      <vt:lpstr>공체 Medium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yonghun song</cp:lastModifiedBy>
  <cp:revision>143</cp:revision>
  <dcterms:created xsi:type="dcterms:W3CDTF">2022-01-10T03:56:45Z</dcterms:created>
  <dcterms:modified xsi:type="dcterms:W3CDTF">2025-07-15T13:46:36Z</dcterms:modified>
</cp:coreProperties>
</file>